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64" r:id="rId4"/>
    <p:sldId id="267" r:id="rId5"/>
    <p:sldId id="261" r:id="rId6"/>
  </p:sldIdLst>
  <p:sldSz cx="10691813" cy="7559675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50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26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52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20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4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30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5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4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0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2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7F10-24F1-4A39-A669-0E844D86E25D}" type="datetimeFigureOut">
              <a:rPr lang="pl-PL" smtClean="0"/>
              <a:t>13.12.2021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7457-2209-4168-B9E2-EB069C6656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8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9" descr="Obraz zawierający czerwony, kobieta, siedzi, biały&#10;&#10;Opis wygenerowany automatycznie">
            <a:extLst>
              <a:ext uri="{FF2B5EF4-FFF2-40B4-BE49-F238E27FC236}">
                <a16:creationId xmlns:a16="http://schemas.microsoft.com/office/drawing/2014/main" id="{241CA890-A7F2-4413-93E9-240C623F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361" y="576470"/>
            <a:ext cx="10739174" cy="7016393"/>
          </a:xfrm>
          <a:prstGeom prst="rect">
            <a:avLst/>
          </a:prstGeom>
        </p:spPr>
      </p:pic>
      <p:pic>
        <p:nvPicPr>
          <p:cNvPr id="196" name="Obraz 195">
            <a:extLst>
              <a:ext uri="{FF2B5EF4-FFF2-40B4-BE49-F238E27FC236}">
                <a16:creationId xmlns:a16="http://schemas.microsoft.com/office/drawing/2014/main" id="{D88C9225-3126-4866-8B26-7504CD3A16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20" y="614114"/>
            <a:ext cx="10199492" cy="6870787"/>
          </a:xfrm>
          <a:prstGeom prst="rect">
            <a:avLst/>
          </a:prstGeom>
        </p:spPr>
      </p:pic>
      <p:sp>
        <p:nvSpPr>
          <p:cNvPr id="70" name="pole tekstowe 69">
            <a:extLst>
              <a:ext uri="{FF2B5EF4-FFF2-40B4-BE49-F238E27FC236}">
                <a16:creationId xmlns:a16="http://schemas.microsoft.com/office/drawing/2014/main" id="{C2A8619F-CD46-495D-A68E-1DB140EB2730}"/>
              </a:ext>
            </a:extLst>
          </p:cNvPr>
          <p:cNvSpPr txBox="1"/>
          <p:nvPr/>
        </p:nvSpPr>
        <p:spPr>
          <a:xfrm>
            <a:off x="3103510" y="112590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latin typeface="Atma Light" pitchFamily="2" charset="-18"/>
                <a:cs typeface="Atma Light" pitchFamily="2" charset="-18"/>
              </a:rPr>
              <a:t>BOŻONARODZENIOWE  JEOPARDY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0E794B1-EDB5-477A-8D43-B65282A56E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7" y="1009862"/>
            <a:ext cx="1999661" cy="1261981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id="{A69E1AA0-454A-4DBD-B539-C5D793342F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78" y="1012320"/>
            <a:ext cx="2005758" cy="1322947"/>
          </a:xfrm>
          <a:prstGeom prst="rect">
            <a:avLst/>
          </a:prstGeom>
        </p:spPr>
      </p:pic>
      <p:grpSp>
        <p:nvGrpSpPr>
          <p:cNvPr id="76" name="Grupa 75">
            <a:extLst>
              <a:ext uri="{FF2B5EF4-FFF2-40B4-BE49-F238E27FC236}">
                <a16:creationId xmlns:a16="http://schemas.microsoft.com/office/drawing/2014/main" id="{6C3AD142-3379-400C-A720-A31ACD19C573}"/>
              </a:ext>
            </a:extLst>
          </p:cNvPr>
          <p:cNvGrpSpPr/>
          <p:nvPr/>
        </p:nvGrpSpPr>
        <p:grpSpPr>
          <a:xfrm>
            <a:off x="270013" y="659977"/>
            <a:ext cx="1977886" cy="467138"/>
            <a:chOff x="270013" y="659977"/>
            <a:chExt cx="1977886" cy="467138"/>
          </a:xfrm>
        </p:grpSpPr>
        <p:sp>
          <p:nvSpPr>
            <p:cNvPr id="38" name="Strzałka: pięciokąt 37">
              <a:extLst>
                <a:ext uri="{FF2B5EF4-FFF2-40B4-BE49-F238E27FC236}">
                  <a16:creationId xmlns:a16="http://schemas.microsoft.com/office/drawing/2014/main" id="{A9D1A576-755E-43AF-A438-901ED9150443}"/>
                </a:ext>
              </a:extLst>
            </p:cNvPr>
            <p:cNvSpPr/>
            <p:nvPr/>
          </p:nvSpPr>
          <p:spPr>
            <a:xfrm rot="5400000">
              <a:off x="1025387" y="-95397"/>
              <a:ext cx="467138" cy="1977886"/>
            </a:xfrm>
            <a:custGeom>
              <a:avLst/>
              <a:gdLst>
                <a:gd name="connsiteX0" fmla="*/ 0 w 467138"/>
                <a:gd name="connsiteY0" fmla="*/ 0 h 1977886"/>
                <a:gd name="connsiteX1" fmla="*/ 313081 w 467138"/>
                <a:gd name="connsiteY1" fmla="*/ 0 h 1977886"/>
                <a:gd name="connsiteX2" fmla="*/ 385488 w 467138"/>
                <a:gd name="connsiteY2" fmla="*/ 464803 h 1977886"/>
                <a:gd name="connsiteX3" fmla="*/ 467138 w 467138"/>
                <a:gd name="connsiteY3" fmla="*/ 988943 h 1977886"/>
                <a:gd name="connsiteX4" fmla="*/ 387028 w 467138"/>
                <a:gd name="connsiteY4" fmla="*/ 1503193 h 1977886"/>
                <a:gd name="connsiteX5" fmla="*/ 313081 w 467138"/>
                <a:gd name="connsiteY5" fmla="*/ 1977886 h 1977886"/>
                <a:gd name="connsiteX6" fmla="*/ 0 w 467138"/>
                <a:gd name="connsiteY6" fmla="*/ 1977886 h 1977886"/>
                <a:gd name="connsiteX7" fmla="*/ 0 w 467138"/>
                <a:gd name="connsiteY7" fmla="*/ 1279033 h 1977886"/>
                <a:gd name="connsiteX8" fmla="*/ 0 w 467138"/>
                <a:gd name="connsiteY8" fmla="*/ 679074 h 1977886"/>
                <a:gd name="connsiteX9" fmla="*/ 0 w 467138"/>
                <a:gd name="connsiteY9" fmla="*/ 0 h 19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38" h="1977886" fill="none" extrusionOk="0">
                  <a:moveTo>
                    <a:pt x="0" y="0"/>
                  </a:moveTo>
                  <a:cubicBezTo>
                    <a:pt x="123397" y="9995"/>
                    <a:pt x="211534" y="-3501"/>
                    <a:pt x="313081" y="0"/>
                  </a:cubicBezTo>
                  <a:cubicBezTo>
                    <a:pt x="350855" y="151347"/>
                    <a:pt x="386165" y="346008"/>
                    <a:pt x="385488" y="464803"/>
                  </a:cubicBezTo>
                  <a:cubicBezTo>
                    <a:pt x="384811" y="583598"/>
                    <a:pt x="429378" y="740866"/>
                    <a:pt x="467138" y="988943"/>
                  </a:cubicBezTo>
                  <a:cubicBezTo>
                    <a:pt x="412639" y="1237335"/>
                    <a:pt x="442821" y="1250819"/>
                    <a:pt x="387028" y="1503193"/>
                  </a:cubicBezTo>
                  <a:cubicBezTo>
                    <a:pt x="331235" y="1755567"/>
                    <a:pt x="352685" y="1792666"/>
                    <a:pt x="313081" y="1977886"/>
                  </a:cubicBezTo>
                  <a:cubicBezTo>
                    <a:pt x="239372" y="1964817"/>
                    <a:pt x="107802" y="1975053"/>
                    <a:pt x="0" y="1977886"/>
                  </a:cubicBezTo>
                  <a:cubicBezTo>
                    <a:pt x="-19487" y="1673360"/>
                    <a:pt x="-16889" y="1556746"/>
                    <a:pt x="0" y="1279033"/>
                  </a:cubicBezTo>
                  <a:cubicBezTo>
                    <a:pt x="16889" y="1001320"/>
                    <a:pt x="18766" y="937081"/>
                    <a:pt x="0" y="679074"/>
                  </a:cubicBezTo>
                  <a:cubicBezTo>
                    <a:pt x="-18766" y="421067"/>
                    <a:pt x="-20079" y="146589"/>
                    <a:pt x="0" y="0"/>
                  </a:cubicBezTo>
                  <a:close/>
                </a:path>
                <a:path w="467138" h="1977886" stroke="0" extrusionOk="0">
                  <a:moveTo>
                    <a:pt x="0" y="0"/>
                  </a:moveTo>
                  <a:cubicBezTo>
                    <a:pt x="112643" y="-2169"/>
                    <a:pt x="191823" y="-15487"/>
                    <a:pt x="313081" y="0"/>
                  </a:cubicBezTo>
                  <a:cubicBezTo>
                    <a:pt x="348047" y="213361"/>
                    <a:pt x="335844" y="275076"/>
                    <a:pt x="385488" y="464803"/>
                  </a:cubicBezTo>
                  <a:cubicBezTo>
                    <a:pt x="435132" y="654530"/>
                    <a:pt x="426271" y="854485"/>
                    <a:pt x="467138" y="988943"/>
                  </a:cubicBezTo>
                  <a:cubicBezTo>
                    <a:pt x="426414" y="1167569"/>
                    <a:pt x="406775" y="1342792"/>
                    <a:pt x="387028" y="1503193"/>
                  </a:cubicBezTo>
                  <a:cubicBezTo>
                    <a:pt x="367282" y="1663594"/>
                    <a:pt x="339634" y="1874118"/>
                    <a:pt x="313081" y="1977886"/>
                  </a:cubicBezTo>
                  <a:cubicBezTo>
                    <a:pt x="207576" y="1968870"/>
                    <a:pt x="66506" y="1976879"/>
                    <a:pt x="0" y="1977886"/>
                  </a:cubicBezTo>
                  <a:cubicBezTo>
                    <a:pt x="2614" y="1740584"/>
                    <a:pt x="15799" y="1628855"/>
                    <a:pt x="0" y="1338370"/>
                  </a:cubicBezTo>
                  <a:cubicBezTo>
                    <a:pt x="-15799" y="1047885"/>
                    <a:pt x="-29939" y="913286"/>
                    <a:pt x="0" y="659295"/>
                  </a:cubicBezTo>
                  <a:cubicBezTo>
                    <a:pt x="29939" y="405304"/>
                    <a:pt x="16076" y="325081"/>
                    <a:pt x="0" y="0"/>
                  </a:cubicBezTo>
                  <a:close/>
                </a:path>
              </a:pathLst>
            </a:custGeom>
            <a:solidFill>
              <a:srgbClr val="FC45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68645368">
                    <a:prstGeom prst="homePlate">
                      <a:avLst>
                        <a:gd name="adj" fmla="val 3297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73C7461D-01CA-4D70-9E27-167E3897DECD}"/>
                </a:ext>
              </a:extLst>
            </p:cNvPr>
            <p:cNvSpPr txBox="1"/>
            <p:nvPr/>
          </p:nvSpPr>
          <p:spPr>
            <a:xfrm>
              <a:off x="796434" y="708880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>
                  <a:latin typeface="Atma" pitchFamily="2" charset="-18"/>
                  <a:cs typeface="Atma" pitchFamily="2" charset="-18"/>
                </a:rPr>
                <a:t>DANIA</a:t>
              </a:r>
            </a:p>
          </p:txBody>
        </p:sp>
      </p:grpSp>
      <p:pic>
        <p:nvPicPr>
          <p:cNvPr id="81" name="Obraz 80">
            <a:extLst>
              <a:ext uri="{FF2B5EF4-FFF2-40B4-BE49-F238E27FC236}">
                <a16:creationId xmlns:a16="http://schemas.microsoft.com/office/drawing/2014/main" id="{5BBAF21C-2781-47EC-92EA-966BF789AB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75" y="1025279"/>
            <a:ext cx="1999661" cy="1255885"/>
          </a:xfrm>
          <a:prstGeom prst="rect">
            <a:avLst/>
          </a:prstGeom>
        </p:spPr>
      </p:pic>
      <p:pic>
        <p:nvPicPr>
          <p:cNvPr id="82" name="Obraz 81">
            <a:extLst>
              <a:ext uri="{FF2B5EF4-FFF2-40B4-BE49-F238E27FC236}">
                <a16:creationId xmlns:a16="http://schemas.microsoft.com/office/drawing/2014/main" id="{D71CD395-3595-4AA2-BB89-A738EDAED0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00" y="1024950"/>
            <a:ext cx="1999661" cy="1255885"/>
          </a:xfrm>
          <a:prstGeom prst="rect">
            <a:avLst/>
          </a:prstGeom>
        </p:spPr>
      </p:pic>
      <p:pic>
        <p:nvPicPr>
          <p:cNvPr id="84" name="Obraz 83">
            <a:extLst>
              <a:ext uri="{FF2B5EF4-FFF2-40B4-BE49-F238E27FC236}">
                <a16:creationId xmlns:a16="http://schemas.microsoft.com/office/drawing/2014/main" id="{24EADA92-30FC-4F09-86E9-9C3B0A7E14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07" y="2276965"/>
            <a:ext cx="1999661" cy="1261981"/>
          </a:xfrm>
          <a:prstGeom prst="rect">
            <a:avLst/>
          </a:prstGeom>
        </p:spPr>
      </p:pic>
      <p:pic>
        <p:nvPicPr>
          <p:cNvPr id="85" name="Obraz 84">
            <a:extLst>
              <a:ext uri="{FF2B5EF4-FFF2-40B4-BE49-F238E27FC236}">
                <a16:creationId xmlns:a16="http://schemas.microsoft.com/office/drawing/2014/main" id="{42FF7184-CA41-4A27-8137-365FCA5A34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512" y="2285347"/>
            <a:ext cx="2042337" cy="1261981"/>
          </a:xfrm>
          <a:prstGeom prst="rect">
            <a:avLst/>
          </a:prstGeom>
        </p:spPr>
      </p:pic>
      <p:pic>
        <p:nvPicPr>
          <p:cNvPr id="86" name="Obraz 85">
            <a:extLst>
              <a:ext uri="{FF2B5EF4-FFF2-40B4-BE49-F238E27FC236}">
                <a16:creationId xmlns:a16="http://schemas.microsoft.com/office/drawing/2014/main" id="{66A60306-2682-455B-9AE1-A949456AA5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454" y="2275294"/>
            <a:ext cx="1999661" cy="1261981"/>
          </a:xfrm>
          <a:prstGeom prst="rect">
            <a:avLst/>
          </a:prstGeom>
        </p:spPr>
      </p:pic>
      <p:pic>
        <p:nvPicPr>
          <p:cNvPr id="87" name="Obraz 86">
            <a:extLst>
              <a:ext uri="{FF2B5EF4-FFF2-40B4-BE49-F238E27FC236}">
                <a16:creationId xmlns:a16="http://schemas.microsoft.com/office/drawing/2014/main" id="{50455AFE-99E1-4C22-B397-F1D23B8A69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43" y="2274352"/>
            <a:ext cx="2005758" cy="1261981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7EBB290C-B99B-4E21-ACDB-D2151203DFE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841" y="1024949"/>
            <a:ext cx="1999661" cy="1255885"/>
          </a:xfrm>
          <a:prstGeom prst="rect">
            <a:avLst/>
          </a:prstGeom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FB935CB1-2C0E-4E12-8072-61A83FCCFB4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841" y="2285822"/>
            <a:ext cx="1999661" cy="1298561"/>
          </a:xfrm>
          <a:prstGeom prst="rect">
            <a:avLst/>
          </a:prstGeom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C9AFC008-013D-4485-A9E0-F8891DD292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6" y="3559396"/>
            <a:ext cx="1999661" cy="1255885"/>
          </a:xfrm>
          <a:prstGeom prst="rect">
            <a:avLst/>
          </a:prstGeom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D081D72F-4826-4F07-A921-458503733A6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91" y="3551334"/>
            <a:ext cx="1999661" cy="1255885"/>
          </a:xfrm>
          <a:prstGeom prst="rect">
            <a:avLst/>
          </a:prstGeom>
        </p:spPr>
      </p:pic>
      <p:pic>
        <p:nvPicPr>
          <p:cNvPr id="95" name="Obraz 94">
            <a:extLst>
              <a:ext uri="{FF2B5EF4-FFF2-40B4-BE49-F238E27FC236}">
                <a16:creationId xmlns:a16="http://schemas.microsoft.com/office/drawing/2014/main" id="{D149B297-C42D-43DA-BA25-D806ABDD4EF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375" y="3559396"/>
            <a:ext cx="1999661" cy="1255885"/>
          </a:xfrm>
          <a:prstGeom prst="rect">
            <a:avLst/>
          </a:prstGeom>
        </p:spPr>
      </p:pic>
      <p:pic>
        <p:nvPicPr>
          <p:cNvPr id="96" name="Obraz 95">
            <a:extLst>
              <a:ext uri="{FF2B5EF4-FFF2-40B4-BE49-F238E27FC236}">
                <a16:creationId xmlns:a16="http://schemas.microsoft.com/office/drawing/2014/main" id="{ED8C2CBD-D226-42A2-A1D3-D396BB269EB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04" y="3559396"/>
            <a:ext cx="1999661" cy="1255885"/>
          </a:xfrm>
          <a:prstGeom prst="rect">
            <a:avLst/>
          </a:prstGeom>
        </p:spPr>
      </p:pic>
      <p:pic>
        <p:nvPicPr>
          <p:cNvPr id="99" name="Obraz 98">
            <a:extLst>
              <a:ext uri="{FF2B5EF4-FFF2-40B4-BE49-F238E27FC236}">
                <a16:creationId xmlns:a16="http://schemas.microsoft.com/office/drawing/2014/main" id="{4F0E9216-FD67-4EE5-B7A5-7514F838AFF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841" y="3559396"/>
            <a:ext cx="1999661" cy="1255885"/>
          </a:xfrm>
          <a:prstGeom prst="rect">
            <a:avLst/>
          </a:prstGeom>
        </p:spPr>
      </p:pic>
      <p:pic>
        <p:nvPicPr>
          <p:cNvPr id="100" name="Obraz 99">
            <a:extLst>
              <a:ext uri="{FF2B5EF4-FFF2-40B4-BE49-F238E27FC236}">
                <a16:creationId xmlns:a16="http://schemas.microsoft.com/office/drawing/2014/main" id="{D52CF459-3BC3-4511-87F8-3FA72BDA66C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5" y="4827483"/>
            <a:ext cx="1999661" cy="1261981"/>
          </a:xfrm>
          <a:prstGeom prst="rect">
            <a:avLst/>
          </a:prstGeom>
        </p:spPr>
      </p:pic>
      <p:pic>
        <p:nvPicPr>
          <p:cNvPr id="101" name="Obraz 100">
            <a:extLst>
              <a:ext uri="{FF2B5EF4-FFF2-40B4-BE49-F238E27FC236}">
                <a16:creationId xmlns:a16="http://schemas.microsoft.com/office/drawing/2014/main" id="{74DBF858-86F3-412D-B25C-10E6F221A58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91" y="4833257"/>
            <a:ext cx="1999661" cy="1261981"/>
          </a:xfrm>
          <a:prstGeom prst="rect">
            <a:avLst/>
          </a:prstGeom>
        </p:spPr>
      </p:pic>
      <p:pic>
        <p:nvPicPr>
          <p:cNvPr id="102" name="Obraz 101">
            <a:extLst>
              <a:ext uri="{FF2B5EF4-FFF2-40B4-BE49-F238E27FC236}">
                <a16:creationId xmlns:a16="http://schemas.microsoft.com/office/drawing/2014/main" id="{2ECE3BC7-56CE-4670-A48D-3AFBF9250E5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658" y="4827483"/>
            <a:ext cx="1999661" cy="1261981"/>
          </a:xfrm>
          <a:prstGeom prst="rect">
            <a:avLst/>
          </a:prstGeom>
        </p:spPr>
      </p:pic>
      <p:pic>
        <p:nvPicPr>
          <p:cNvPr id="103" name="Obraz 102">
            <a:extLst>
              <a:ext uri="{FF2B5EF4-FFF2-40B4-BE49-F238E27FC236}">
                <a16:creationId xmlns:a16="http://schemas.microsoft.com/office/drawing/2014/main" id="{ACF2CD49-AA45-46A6-BDC0-1182BC1558B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91" y="4833395"/>
            <a:ext cx="1999661" cy="1261981"/>
          </a:xfrm>
          <a:prstGeom prst="rect">
            <a:avLst/>
          </a:prstGeom>
        </p:spPr>
      </p:pic>
      <p:pic>
        <p:nvPicPr>
          <p:cNvPr id="104" name="Obraz 103">
            <a:extLst>
              <a:ext uri="{FF2B5EF4-FFF2-40B4-BE49-F238E27FC236}">
                <a16:creationId xmlns:a16="http://schemas.microsoft.com/office/drawing/2014/main" id="{2B20FC5F-4DC1-4AAB-9F89-CFEC221A038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237" y="4827055"/>
            <a:ext cx="2048434" cy="1261981"/>
          </a:xfrm>
          <a:prstGeom prst="rect">
            <a:avLst/>
          </a:prstGeom>
        </p:spPr>
      </p:pic>
      <p:pic>
        <p:nvPicPr>
          <p:cNvPr id="105" name="Obraz 104">
            <a:extLst>
              <a:ext uri="{FF2B5EF4-FFF2-40B4-BE49-F238E27FC236}">
                <a16:creationId xmlns:a16="http://schemas.microsoft.com/office/drawing/2014/main" id="{26B93A9D-DAF6-4B41-850F-3370F1316569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4" y="6094511"/>
            <a:ext cx="1999661" cy="1255885"/>
          </a:xfrm>
          <a:prstGeom prst="rect">
            <a:avLst/>
          </a:prstGeom>
        </p:spPr>
      </p:pic>
      <p:pic>
        <p:nvPicPr>
          <p:cNvPr id="106" name="Obraz 105">
            <a:extLst>
              <a:ext uri="{FF2B5EF4-FFF2-40B4-BE49-F238E27FC236}">
                <a16:creationId xmlns:a16="http://schemas.microsoft.com/office/drawing/2014/main" id="{5C1484F9-AAEF-4960-960A-52A72BC9401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042" y="6103652"/>
            <a:ext cx="2005758" cy="1255885"/>
          </a:xfrm>
          <a:prstGeom prst="rect">
            <a:avLst/>
          </a:prstGeom>
        </p:spPr>
      </p:pic>
      <p:pic>
        <p:nvPicPr>
          <p:cNvPr id="107" name="Obraz 106">
            <a:extLst>
              <a:ext uri="{FF2B5EF4-FFF2-40B4-BE49-F238E27FC236}">
                <a16:creationId xmlns:a16="http://schemas.microsoft.com/office/drawing/2014/main" id="{90EB239F-3A70-41A5-8AD9-67046EF5255D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657" y="6102650"/>
            <a:ext cx="1999661" cy="1255885"/>
          </a:xfrm>
          <a:prstGeom prst="rect">
            <a:avLst/>
          </a:prstGeom>
        </p:spPr>
      </p:pic>
      <p:pic>
        <p:nvPicPr>
          <p:cNvPr id="108" name="Obraz 107">
            <a:extLst>
              <a:ext uri="{FF2B5EF4-FFF2-40B4-BE49-F238E27FC236}">
                <a16:creationId xmlns:a16="http://schemas.microsoft.com/office/drawing/2014/main" id="{37438B97-F531-4F22-A467-C241EE43C67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03" y="6094510"/>
            <a:ext cx="1999661" cy="1255885"/>
          </a:xfrm>
          <a:prstGeom prst="rect">
            <a:avLst/>
          </a:prstGeom>
        </p:spPr>
      </p:pic>
      <p:pic>
        <p:nvPicPr>
          <p:cNvPr id="109" name="Obraz 108">
            <a:extLst>
              <a:ext uri="{FF2B5EF4-FFF2-40B4-BE49-F238E27FC236}">
                <a16:creationId xmlns:a16="http://schemas.microsoft.com/office/drawing/2014/main" id="{43410656-2874-4FF1-822A-F39061B1B41C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92" y="6102650"/>
            <a:ext cx="2005758" cy="1255885"/>
          </a:xfrm>
          <a:prstGeom prst="rect">
            <a:avLst/>
          </a:prstGeom>
        </p:spPr>
      </p:pic>
      <p:pic>
        <p:nvPicPr>
          <p:cNvPr id="111" name="Obraz 110">
            <a:extLst>
              <a:ext uri="{FF2B5EF4-FFF2-40B4-BE49-F238E27FC236}">
                <a16:creationId xmlns:a16="http://schemas.microsoft.com/office/drawing/2014/main" id="{E8E54C92-811C-44E7-9BE9-5FD08558A256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7" y="2269827"/>
            <a:ext cx="1999661" cy="1347333"/>
          </a:xfrm>
          <a:prstGeom prst="rect">
            <a:avLst/>
          </a:prstGeom>
        </p:spPr>
      </p:pic>
      <p:pic>
        <p:nvPicPr>
          <p:cNvPr id="113" name="Obraz 112">
            <a:extLst>
              <a:ext uri="{FF2B5EF4-FFF2-40B4-BE49-F238E27FC236}">
                <a16:creationId xmlns:a16="http://schemas.microsoft.com/office/drawing/2014/main" id="{D1EDC975-9DE9-49EA-BE3E-13F87BA39912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420" y="3545975"/>
            <a:ext cx="1999661" cy="1347333"/>
          </a:xfrm>
          <a:prstGeom prst="rect">
            <a:avLst/>
          </a:prstGeom>
        </p:spPr>
      </p:pic>
      <p:pic>
        <p:nvPicPr>
          <p:cNvPr id="114" name="Obraz 113">
            <a:extLst>
              <a:ext uri="{FF2B5EF4-FFF2-40B4-BE49-F238E27FC236}">
                <a16:creationId xmlns:a16="http://schemas.microsoft.com/office/drawing/2014/main" id="{1D0A76DB-5BF1-44F4-BDC1-9DFFCF37E72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424" y="6099752"/>
            <a:ext cx="1999661" cy="1347333"/>
          </a:xfrm>
          <a:prstGeom prst="rect">
            <a:avLst/>
          </a:prstGeom>
        </p:spPr>
      </p:pic>
      <p:pic>
        <p:nvPicPr>
          <p:cNvPr id="115" name="Obraz 114">
            <a:extLst>
              <a:ext uri="{FF2B5EF4-FFF2-40B4-BE49-F238E27FC236}">
                <a16:creationId xmlns:a16="http://schemas.microsoft.com/office/drawing/2014/main" id="{122F943E-10C6-421F-A474-4A298DF986B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28" y="1000126"/>
            <a:ext cx="1999661" cy="1347333"/>
          </a:xfrm>
          <a:prstGeom prst="rect">
            <a:avLst/>
          </a:prstGeom>
        </p:spPr>
      </p:pic>
      <p:grpSp>
        <p:nvGrpSpPr>
          <p:cNvPr id="79" name="Grupa 78">
            <a:extLst>
              <a:ext uri="{FF2B5EF4-FFF2-40B4-BE49-F238E27FC236}">
                <a16:creationId xmlns:a16="http://schemas.microsoft.com/office/drawing/2014/main" id="{F40A83FA-135F-4EAD-8E47-CA0EBCE664C7}"/>
              </a:ext>
            </a:extLst>
          </p:cNvPr>
          <p:cNvGrpSpPr/>
          <p:nvPr/>
        </p:nvGrpSpPr>
        <p:grpSpPr>
          <a:xfrm>
            <a:off x="6415292" y="635999"/>
            <a:ext cx="1977886" cy="467138"/>
            <a:chOff x="6415292" y="635999"/>
            <a:chExt cx="1977886" cy="467138"/>
          </a:xfrm>
        </p:grpSpPr>
        <p:sp>
          <p:nvSpPr>
            <p:cNvPr id="41" name="Strzałka: pięciokąt 40">
              <a:extLst>
                <a:ext uri="{FF2B5EF4-FFF2-40B4-BE49-F238E27FC236}">
                  <a16:creationId xmlns:a16="http://schemas.microsoft.com/office/drawing/2014/main" id="{24710227-28E6-4FF3-A33C-A8BEB0AC0EDE}"/>
                </a:ext>
              </a:extLst>
            </p:cNvPr>
            <p:cNvSpPr/>
            <p:nvPr/>
          </p:nvSpPr>
          <p:spPr>
            <a:xfrm rot="5400000">
              <a:off x="7170666" y="-119375"/>
              <a:ext cx="467138" cy="1977886"/>
            </a:xfrm>
            <a:custGeom>
              <a:avLst/>
              <a:gdLst>
                <a:gd name="connsiteX0" fmla="*/ 0 w 467138"/>
                <a:gd name="connsiteY0" fmla="*/ 0 h 1977886"/>
                <a:gd name="connsiteX1" fmla="*/ 313081 w 467138"/>
                <a:gd name="connsiteY1" fmla="*/ 0 h 1977886"/>
                <a:gd name="connsiteX2" fmla="*/ 385488 w 467138"/>
                <a:gd name="connsiteY2" fmla="*/ 464803 h 1977886"/>
                <a:gd name="connsiteX3" fmla="*/ 467138 w 467138"/>
                <a:gd name="connsiteY3" fmla="*/ 988943 h 1977886"/>
                <a:gd name="connsiteX4" fmla="*/ 387028 w 467138"/>
                <a:gd name="connsiteY4" fmla="*/ 1503193 h 1977886"/>
                <a:gd name="connsiteX5" fmla="*/ 313081 w 467138"/>
                <a:gd name="connsiteY5" fmla="*/ 1977886 h 1977886"/>
                <a:gd name="connsiteX6" fmla="*/ 0 w 467138"/>
                <a:gd name="connsiteY6" fmla="*/ 1977886 h 1977886"/>
                <a:gd name="connsiteX7" fmla="*/ 0 w 467138"/>
                <a:gd name="connsiteY7" fmla="*/ 1279033 h 1977886"/>
                <a:gd name="connsiteX8" fmla="*/ 0 w 467138"/>
                <a:gd name="connsiteY8" fmla="*/ 679074 h 1977886"/>
                <a:gd name="connsiteX9" fmla="*/ 0 w 467138"/>
                <a:gd name="connsiteY9" fmla="*/ 0 h 19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38" h="1977886" fill="none" extrusionOk="0">
                  <a:moveTo>
                    <a:pt x="0" y="0"/>
                  </a:moveTo>
                  <a:cubicBezTo>
                    <a:pt x="123397" y="9995"/>
                    <a:pt x="211534" y="-3501"/>
                    <a:pt x="313081" y="0"/>
                  </a:cubicBezTo>
                  <a:cubicBezTo>
                    <a:pt x="350855" y="151347"/>
                    <a:pt x="386165" y="346008"/>
                    <a:pt x="385488" y="464803"/>
                  </a:cubicBezTo>
                  <a:cubicBezTo>
                    <a:pt x="384811" y="583598"/>
                    <a:pt x="429378" y="740866"/>
                    <a:pt x="467138" y="988943"/>
                  </a:cubicBezTo>
                  <a:cubicBezTo>
                    <a:pt x="412639" y="1237335"/>
                    <a:pt x="442821" y="1250819"/>
                    <a:pt x="387028" y="1503193"/>
                  </a:cubicBezTo>
                  <a:cubicBezTo>
                    <a:pt x="331235" y="1755567"/>
                    <a:pt x="352685" y="1792666"/>
                    <a:pt x="313081" y="1977886"/>
                  </a:cubicBezTo>
                  <a:cubicBezTo>
                    <a:pt x="239372" y="1964817"/>
                    <a:pt x="107802" y="1975053"/>
                    <a:pt x="0" y="1977886"/>
                  </a:cubicBezTo>
                  <a:cubicBezTo>
                    <a:pt x="-19487" y="1673360"/>
                    <a:pt x="-16889" y="1556746"/>
                    <a:pt x="0" y="1279033"/>
                  </a:cubicBezTo>
                  <a:cubicBezTo>
                    <a:pt x="16889" y="1001320"/>
                    <a:pt x="18766" y="937081"/>
                    <a:pt x="0" y="679074"/>
                  </a:cubicBezTo>
                  <a:cubicBezTo>
                    <a:pt x="-18766" y="421067"/>
                    <a:pt x="-20079" y="146589"/>
                    <a:pt x="0" y="0"/>
                  </a:cubicBezTo>
                  <a:close/>
                </a:path>
                <a:path w="467138" h="1977886" stroke="0" extrusionOk="0">
                  <a:moveTo>
                    <a:pt x="0" y="0"/>
                  </a:moveTo>
                  <a:cubicBezTo>
                    <a:pt x="112643" y="-2169"/>
                    <a:pt x="191823" y="-15487"/>
                    <a:pt x="313081" y="0"/>
                  </a:cubicBezTo>
                  <a:cubicBezTo>
                    <a:pt x="348047" y="213361"/>
                    <a:pt x="335844" y="275076"/>
                    <a:pt x="385488" y="464803"/>
                  </a:cubicBezTo>
                  <a:cubicBezTo>
                    <a:pt x="435132" y="654530"/>
                    <a:pt x="426271" y="854485"/>
                    <a:pt x="467138" y="988943"/>
                  </a:cubicBezTo>
                  <a:cubicBezTo>
                    <a:pt x="426414" y="1167569"/>
                    <a:pt x="406775" y="1342792"/>
                    <a:pt x="387028" y="1503193"/>
                  </a:cubicBezTo>
                  <a:cubicBezTo>
                    <a:pt x="367282" y="1663594"/>
                    <a:pt x="339634" y="1874118"/>
                    <a:pt x="313081" y="1977886"/>
                  </a:cubicBezTo>
                  <a:cubicBezTo>
                    <a:pt x="207576" y="1968870"/>
                    <a:pt x="66506" y="1976879"/>
                    <a:pt x="0" y="1977886"/>
                  </a:cubicBezTo>
                  <a:cubicBezTo>
                    <a:pt x="2614" y="1740584"/>
                    <a:pt x="15799" y="1628855"/>
                    <a:pt x="0" y="1338370"/>
                  </a:cubicBezTo>
                  <a:cubicBezTo>
                    <a:pt x="-15799" y="1047885"/>
                    <a:pt x="-29939" y="913286"/>
                    <a:pt x="0" y="659295"/>
                  </a:cubicBezTo>
                  <a:cubicBezTo>
                    <a:pt x="29939" y="405304"/>
                    <a:pt x="16076" y="325081"/>
                    <a:pt x="0" y="0"/>
                  </a:cubicBezTo>
                  <a:close/>
                </a:path>
              </a:pathLst>
            </a:custGeom>
            <a:solidFill>
              <a:srgbClr val="FC45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68645368">
                    <a:prstGeom prst="homePlate">
                      <a:avLst>
                        <a:gd name="adj" fmla="val 3297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3A37F7F-013A-4575-B1C3-49857F2F56A9}"/>
                </a:ext>
              </a:extLst>
            </p:cNvPr>
            <p:cNvSpPr txBox="1"/>
            <p:nvPr/>
          </p:nvSpPr>
          <p:spPr>
            <a:xfrm>
              <a:off x="6816918" y="704085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>
                  <a:latin typeface="Atma" pitchFamily="2" charset="-18"/>
                  <a:cs typeface="Atma" pitchFamily="2" charset="-18"/>
                </a:rPr>
                <a:t>OBRZĘDY</a:t>
              </a:r>
            </a:p>
          </p:txBody>
        </p:sp>
      </p:grpSp>
      <p:pic>
        <p:nvPicPr>
          <p:cNvPr id="116" name="Obraz 115">
            <a:extLst>
              <a:ext uri="{FF2B5EF4-FFF2-40B4-BE49-F238E27FC236}">
                <a16:creationId xmlns:a16="http://schemas.microsoft.com/office/drawing/2014/main" id="{A10E462F-434A-48FD-B9D1-00CAAA34F4C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7" y="3563471"/>
            <a:ext cx="2005758" cy="1329043"/>
          </a:xfrm>
          <a:prstGeom prst="rect">
            <a:avLst/>
          </a:prstGeom>
        </p:spPr>
      </p:pic>
      <p:pic>
        <p:nvPicPr>
          <p:cNvPr id="117" name="Obraz 116">
            <a:extLst>
              <a:ext uri="{FF2B5EF4-FFF2-40B4-BE49-F238E27FC236}">
                <a16:creationId xmlns:a16="http://schemas.microsoft.com/office/drawing/2014/main" id="{07B49FB5-5F30-4571-BC3D-D27923F1D89F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46" y="4829112"/>
            <a:ext cx="2005758" cy="1329043"/>
          </a:xfrm>
          <a:prstGeom prst="rect">
            <a:avLst/>
          </a:prstGeom>
        </p:spPr>
      </p:pic>
      <p:pic>
        <p:nvPicPr>
          <p:cNvPr id="118" name="Obraz 117">
            <a:extLst>
              <a:ext uri="{FF2B5EF4-FFF2-40B4-BE49-F238E27FC236}">
                <a16:creationId xmlns:a16="http://schemas.microsoft.com/office/drawing/2014/main" id="{FF4F3137-4275-457F-9588-BA0CAA7A5D7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09" y="6101666"/>
            <a:ext cx="2005758" cy="1329043"/>
          </a:xfrm>
          <a:prstGeom prst="rect">
            <a:avLst/>
          </a:prstGeom>
        </p:spPr>
      </p:pic>
      <p:pic>
        <p:nvPicPr>
          <p:cNvPr id="119" name="Obraz 118">
            <a:extLst>
              <a:ext uri="{FF2B5EF4-FFF2-40B4-BE49-F238E27FC236}">
                <a16:creationId xmlns:a16="http://schemas.microsoft.com/office/drawing/2014/main" id="{DE0732DD-3CBB-4336-B4F8-A1D121B8F30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976" y="2283344"/>
            <a:ext cx="2005758" cy="1329043"/>
          </a:xfrm>
          <a:prstGeom prst="rect">
            <a:avLst/>
          </a:prstGeom>
        </p:spPr>
      </p:pic>
      <p:pic>
        <p:nvPicPr>
          <p:cNvPr id="120" name="Obraz 119">
            <a:extLst>
              <a:ext uri="{FF2B5EF4-FFF2-40B4-BE49-F238E27FC236}">
                <a16:creationId xmlns:a16="http://schemas.microsoft.com/office/drawing/2014/main" id="{7C2602F9-D01F-4786-B700-52B1369E841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49" y="4829111"/>
            <a:ext cx="2005758" cy="1329043"/>
          </a:xfrm>
          <a:prstGeom prst="rect">
            <a:avLst/>
          </a:prstGeom>
        </p:spPr>
      </p:pic>
      <p:pic>
        <p:nvPicPr>
          <p:cNvPr id="121" name="Obraz 120">
            <a:extLst>
              <a:ext uri="{FF2B5EF4-FFF2-40B4-BE49-F238E27FC236}">
                <a16:creationId xmlns:a16="http://schemas.microsoft.com/office/drawing/2014/main" id="{38B3E971-1278-4AD3-B979-04AC5FF563C6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03" y="3545373"/>
            <a:ext cx="2005758" cy="1329043"/>
          </a:xfrm>
          <a:prstGeom prst="rect">
            <a:avLst/>
          </a:prstGeom>
        </p:spPr>
      </p:pic>
      <p:pic>
        <p:nvPicPr>
          <p:cNvPr id="122" name="Obraz 121">
            <a:extLst>
              <a:ext uri="{FF2B5EF4-FFF2-40B4-BE49-F238E27FC236}">
                <a16:creationId xmlns:a16="http://schemas.microsoft.com/office/drawing/2014/main" id="{F89C6139-8331-4EF2-BDA7-E0EB0828595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841" y="1032485"/>
            <a:ext cx="2005758" cy="1329043"/>
          </a:xfrm>
          <a:prstGeom prst="rect">
            <a:avLst/>
          </a:prstGeom>
        </p:spPr>
      </p:pic>
      <p:grpSp>
        <p:nvGrpSpPr>
          <p:cNvPr id="80" name="Grupa 79">
            <a:extLst>
              <a:ext uri="{FF2B5EF4-FFF2-40B4-BE49-F238E27FC236}">
                <a16:creationId xmlns:a16="http://schemas.microsoft.com/office/drawing/2014/main" id="{803564DD-BBF7-44AE-80EE-04D04A561644}"/>
              </a:ext>
            </a:extLst>
          </p:cNvPr>
          <p:cNvGrpSpPr/>
          <p:nvPr/>
        </p:nvGrpSpPr>
        <p:grpSpPr>
          <a:xfrm>
            <a:off x="8448882" y="646041"/>
            <a:ext cx="1977886" cy="467138"/>
            <a:chOff x="8448882" y="646041"/>
            <a:chExt cx="1977886" cy="467138"/>
          </a:xfrm>
        </p:grpSpPr>
        <p:sp>
          <p:nvSpPr>
            <p:cNvPr id="43" name="Strzałka: pięciokąt 42">
              <a:extLst>
                <a:ext uri="{FF2B5EF4-FFF2-40B4-BE49-F238E27FC236}">
                  <a16:creationId xmlns:a16="http://schemas.microsoft.com/office/drawing/2014/main" id="{AD702AF3-569B-43E0-B44C-9AEF0CCBC93E}"/>
                </a:ext>
              </a:extLst>
            </p:cNvPr>
            <p:cNvSpPr/>
            <p:nvPr/>
          </p:nvSpPr>
          <p:spPr>
            <a:xfrm rot="5400000">
              <a:off x="9204256" y="-109333"/>
              <a:ext cx="467138" cy="1977886"/>
            </a:xfrm>
            <a:custGeom>
              <a:avLst/>
              <a:gdLst>
                <a:gd name="connsiteX0" fmla="*/ 0 w 467138"/>
                <a:gd name="connsiteY0" fmla="*/ 0 h 1977886"/>
                <a:gd name="connsiteX1" fmla="*/ 313081 w 467138"/>
                <a:gd name="connsiteY1" fmla="*/ 0 h 1977886"/>
                <a:gd name="connsiteX2" fmla="*/ 385488 w 467138"/>
                <a:gd name="connsiteY2" fmla="*/ 464803 h 1977886"/>
                <a:gd name="connsiteX3" fmla="*/ 467138 w 467138"/>
                <a:gd name="connsiteY3" fmla="*/ 988943 h 1977886"/>
                <a:gd name="connsiteX4" fmla="*/ 387028 w 467138"/>
                <a:gd name="connsiteY4" fmla="*/ 1503193 h 1977886"/>
                <a:gd name="connsiteX5" fmla="*/ 313081 w 467138"/>
                <a:gd name="connsiteY5" fmla="*/ 1977886 h 1977886"/>
                <a:gd name="connsiteX6" fmla="*/ 0 w 467138"/>
                <a:gd name="connsiteY6" fmla="*/ 1977886 h 1977886"/>
                <a:gd name="connsiteX7" fmla="*/ 0 w 467138"/>
                <a:gd name="connsiteY7" fmla="*/ 1279033 h 1977886"/>
                <a:gd name="connsiteX8" fmla="*/ 0 w 467138"/>
                <a:gd name="connsiteY8" fmla="*/ 679074 h 1977886"/>
                <a:gd name="connsiteX9" fmla="*/ 0 w 467138"/>
                <a:gd name="connsiteY9" fmla="*/ 0 h 19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38" h="1977886" fill="none" extrusionOk="0">
                  <a:moveTo>
                    <a:pt x="0" y="0"/>
                  </a:moveTo>
                  <a:cubicBezTo>
                    <a:pt x="123397" y="9995"/>
                    <a:pt x="211534" y="-3501"/>
                    <a:pt x="313081" y="0"/>
                  </a:cubicBezTo>
                  <a:cubicBezTo>
                    <a:pt x="350855" y="151347"/>
                    <a:pt x="386165" y="346008"/>
                    <a:pt x="385488" y="464803"/>
                  </a:cubicBezTo>
                  <a:cubicBezTo>
                    <a:pt x="384811" y="583598"/>
                    <a:pt x="429378" y="740866"/>
                    <a:pt x="467138" y="988943"/>
                  </a:cubicBezTo>
                  <a:cubicBezTo>
                    <a:pt x="412639" y="1237335"/>
                    <a:pt x="442821" y="1250819"/>
                    <a:pt x="387028" y="1503193"/>
                  </a:cubicBezTo>
                  <a:cubicBezTo>
                    <a:pt x="331235" y="1755567"/>
                    <a:pt x="352685" y="1792666"/>
                    <a:pt x="313081" y="1977886"/>
                  </a:cubicBezTo>
                  <a:cubicBezTo>
                    <a:pt x="239372" y="1964817"/>
                    <a:pt x="107802" y="1975053"/>
                    <a:pt x="0" y="1977886"/>
                  </a:cubicBezTo>
                  <a:cubicBezTo>
                    <a:pt x="-19487" y="1673360"/>
                    <a:pt x="-16889" y="1556746"/>
                    <a:pt x="0" y="1279033"/>
                  </a:cubicBezTo>
                  <a:cubicBezTo>
                    <a:pt x="16889" y="1001320"/>
                    <a:pt x="18766" y="937081"/>
                    <a:pt x="0" y="679074"/>
                  </a:cubicBezTo>
                  <a:cubicBezTo>
                    <a:pt x="-18766" y="421067"/>
                    <a:pt x="-20079" y="146589"/>
                    <a:pt x="0" y="0"/>
                  </a:cubicBezTo>
                  <a:close/>
                </a:path>
                <a:path w="467138" h="1977886" stroke="0" extrusionOk="0">
                  <a:moveTo>
                    <a:pt x="0" y="0"/>
                  </a:moveTo>
                  <a:cubicBezTo>
                    <a:pt x="112643" y="-2169"/>
                    <a:pt x="191823" y="-15487"/>
                    <a:pt x="313081" y="0"/>
                  </a:cubicBezTo>
                  <a:cubicBezTo>
                    <a:pt x="348047" y="213361"/>
                    <a:pt x="335844" y="275076"/>
                    <a:pt x="385488" y="464803"/>
                  </a:cubicBezTo>
                  <a:cubicBezTo>
                    <a:pt x="435132" y="654530"/>
                    <a:pt x="426271" y="854485"/>
                    <a:pt x="467138" y="988943"/>
                  </a:cubicBezTo>
                  <a:cubicBezTo>
                    <a:pt x="426414" y="1167569"/>
                    <a:pt x="406775" y="1342792"/>
                    <a:pt x="387028" y="1503193"/>
                  </a:cubicBezTo>
                  <a:cubicBezTo>
                    <a:pt x="367282" y="1663594"/>
                    <a:pt x="339634" y="1874118"/>
                    <a:pt x="313081" y="1977886"/>
                  </a:cubicBezTo>
                  <a:cubicBezTo>
                    <a:pt x="207576" y="1968870"/>
                    <a:pt x="66506" y="1976879"/>
                    <a:pt x="0" y="1977886"/>
                  </a:cubicBezTo>
                  <a:cubicBezTo>
                    <a:pt x="2614" y="1740584"/>
                    <a:pt x="15799" y="1628855"/>
                    <a:pt x="0" y="1338370"/>
                  </a:cubicBezTo>
                  <a:cubicBezTo>
                    <a:pt x="-15799" y="1047885"/>
                    <a:pt x="-29939" y="913286"/>
                    <a:pt x="0" y="659295"/>
                  </a:cubicBezTo>
                  <a:cubicBezTo>
                    <a:pt x="29939" y="405304"/>
                    <a:pt x="16076" y="325081"/>
                    <a:pt x="0" y="0"/>
                  </a:cubicBezTo>
                  <a:close/>
                </a:path>
              </a:pathLst>
            </a:custGeom>
            <a:solidFill>
              <a:srgbClr val="FC45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68645368">
                    <a:prstGeom prst="homePlate">
                      <a:avLst>
                        <a:gd name="adj" fmla="val 3297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04610736-AB00-455F-A976-AD3B98DB8362}"/>
                </a:ext>
              </a:extLst>
            </p:cNvPr>
            <p:cNvSpPr txBox="1"/>
            <p:nvPr/>
          </p:nvSpPr>
          <p:spPr>
            <a:xfrm>
              <a:off x="8615111" y="695298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>
                  <a:latin typeface="Atma" pitchFamily="2" charset="-18"/>
                  <a:cs typeface="Atma" pitchFamily="2" charset="-18"/>
                </a:rPr>
                <a:t>RÓŻNE TAKIE</a:t>
              </a:r>
            </a:p>
          </p:txBody>
        </p:sp>
      </p:grpSp>
      <p:pic>
        <p:nvPicPr>
          <p:cNvPr id="123" name="Obraz 122">
            <a:extLst>
              <a:ext uri="{FF2B5EF4-FFF2-40B4-BE49-F238E27FC236}">
                <a16:creationId xmlns:a16="http://schemas.microsoft.com/office/drawing/2014/main" id="{F4A59C08-4EA4-4EB3-A652-B2B8930C0D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92" y="4842395"/>
            <a:ext cx="1999661" cy="1347333"/>
          </a:xfrm>
          <a:prstGeom prst="rect">
            <a:avLst/>
          </a:prstGeom>
        </p:spPr>
      </p:pic>
      <p:pic>
        <p:nvPicPr>
          <p:cNvPr id="124" name="Obraz 123">
            <a:extLst>
              <a:ext uri="{FF2B5EF4-FFF2-40B4-BE49-F238E27FC236}">
                <a16:creationId xmlns:a16="http://schemas.microsoft.com/office/drawing/2014/main" id="{BA0E09BF-EF6F-4034-A771-714C0C4C9BD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92" y="2297626"/>
            <a:ext cx="2005758" cy="1353429"/>
          </a:xfrm>
          <a:prstGeom prst="rect">
            <a:avLst/>
          </a:prstGeom>
        </p:spPr>
      </p:pic>
      <p:pic>
        <p:nvPicPr>
          <p:cNvPr id="125" name="Obraz 124">
            <a:extLst>
              <a:ext uri="{FF2B5EF4-FFF2-40B4-BE49-F238E27FC236}">
                <a16:creationId xmlns:a16="http://schemas.microsoft.com/office/drawing/2014/main" id="{4BBA3020-9F6A-4F7C-8CB1-C0B0696C559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250" y="3554968"/>
            <a:ext cx="2005758" cy="1353429"/>
          </a:xfrm>
          <a:prstGeom prst="rect">
            <a:avLst/>
          </a:prstGeom>
        </p:spPr>
      </p:pic>
      <p:pic>
        <p:nvPicPr>
          <p:cNvPr id="126" name="Obraz 125">
            <a:extLst>
              <a:ext uri="{FF2B5EF4-FFF2-40B4-BE49-F238E27FC236}">
                <a16:creationId xmlns:a16="http://schemas.microsoft.com/office/drawing/2014/main" id="{D580C35F-1124-402A-87EA-D2D983D65F9B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13" y="2283344"/>
            <a:ext cx="2005758" cy="1353429"/>
          </a:xfrm>
          <a:prstGeom prst="rect">
            <a:avLst/>
          </a:prstGeom>
        </p:spPr>
      </p:pic>
      <p:pic>
        <p:nvPicPr>
          <p:cNvPr id="127" name="Obraz 126">
            <a:extLst>
              <a:ext uri="{FF2B5EF4-FFF2-40B4-BE49-F238E27FC236}">
                <a16:creationId xmlns:a16="http://schemas.microsoft.com/office/drawing/2014/main" id="{99DDDADB-E480-4741-B4E2-F6B4DA1A729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251" y="6089036"/>
            <a:ext cx="2005758" cy="1353429"/>
          </a:xfrm>
          <a:prstGeom prst="rect">
            <a:avLst/>
          </a:prstGeom>
        </p:spPr>
      </p:pic>
      <p:pic>
        <p:nvPicPr>
          <p:cNvPr id="128" name="Obraz 127">
            <a:extLst>
              <a:ext uri="{FF2B5EF4-FFF2-40B4-BE49-F238E27FC236}">
                <a16:creationId xmlns:a16="http://schemas.microsoft.com/office/drawing/2014/main" id="{A2B21A86-FB07-44F8-A625-EB0F450D483D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60" y="6099752"/>
            <a:ext cx="2011854" cy="1304657"/>
          </a:xfrm>
          <a:prstGeom prst="rect">
            <a:avLst/>
          </a:prstGeom>
        </p:spPr>
      </p:pic>
      <p:pic>
        <p:nvPicPr>
          <p:cNvPr id="129" name="Obraz 128">
            <a:extLst>
              <a:ext uri="{FF2B5EF4-FFF2-40B4-BE49-F238E27FC236}">
                <a16:creationId xmlns:a16="http://schemas.microsoft.com/office/drawing/2014/main" id="{37C9C3EA-C8EB-4AF1-A92F-1D637D3E6B3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981" y="2285659"/>
            <a:ext cx="2011854" cy="1304657"/>
          </a:xfrm>
          <a:prstGeom prst="rect">
            <a:avLst/>
          </a:prstGeom>
        </p:spPr>
      </p:pic>
      <p:pic>
        <p:nvPicPr>
          <p:cNvPr id="130" name="Obraz 129">
            <a:extLst>
              <a:ext uri="{FF2B5EF4-FFF2-40B4-BE49-F238E27FC236}">
                <a16:creationId xmlns:a16="http://schemas.microsoft.com/office/drawing/2014/main" id="{6035BA01-D8B5-44E7-8506-DFAB978F341A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057" y="4833227"/>
            <a:ext cx="2005758" cy="1304657"/>
          </a:xfrm>
          <a:prstGeom prst="rect">
            <a:avLst/>
          </a:prstGeom>
        </p:spPr>
      </p:pic>
      <p:pic>
        <p:nvPicPr>
          <p:cNvPr id="131" name="Obraz 130">
            <a:extLst>
              <a:ext uri="{FF2B5EF4-FFF2-40B4-BE49-F238E27FC236}">
                <a16:creationId xmlns:a16="http://schemas.microsoft.com/office/drawing/2014/main" id="{1A3BB18C-CF49-4ABB-B377-54635F407FE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143" y="1020197"/>
            <a:ext cx="2005758" cy="1304657"/>
          </a:xfrm>
          <a:prstGeom prst="rect">
            <a:avLst/>
          </a:prstGeom>
        </p:spPr>
      </p:pic>
      <p:grpSp>
        <p:nvGrpSpPr>
          <p:cNvPr id="78" name="Grupa 77">
            <a:extLst>
              <a:ext uri="{FF2B5EF4-FFF2-40B4-BE49-F238E27FC236}">
                <a16:creationId xmlns:a16="http://schemas.microsoft.com/office/drawing/2014/main" id="{01C0F9E6-0CA3-4D05-B77D-C3C3BCD08566}"/>
              </a:ext>
            </a:extLst>
          </p:cNvPr>
          <p:cNvGrpSpPr/>
          <p:nvPr/>
        </p:nvGrpSpPr>
        <p:grpSpPr>
          <a:xfrm>
            <a:off x="4367211" y="649935"/>
            <a:ext cx="1977886" cy="467138"/>
            <a:chOff x="4367211" y="649935"/>
            <a:chExt cx="1977886" cy="467138"/>
          </a:xfrm>
        </p:grpSpPr>
        <p:sp>
          <p:nvSpPr>
            <p:cNvPr id="42" name="Strzałka: pięciokąt 41">
              <a:extLst>
                <a:ext uri="{FF2B5EF4-FFF2-40B4-BE49-F238E27FC236}">
                  <a16:creationId xmlns:a16="http://schemas.microsoft.com/office/drawing/2014/main" id="{519E2403-7797-42D5-A6AB-D4A7701FAECE}"/>
                </a:ext>
              </a:extLst>
            </p:cNvPr>
            <p:cNvSpPr/>
            <p:nvPr/>
          </p:nvSpPr>
          <p:spPr>
            <a:xfrm rot="5400000">
              <a:off x="5122585" y="-105439"/>
              <a:ext cx="467138" cy="1977886"/>
            </a:xfrm>
            <a:custGeom>
              <a:avLst/>
              <a:gdLst>
                <a:gd name="connsiteX0" fmla="*/ 0 w 467138"/>
                <a:gd name="connsiteY0" fmla="*/ 0 h 1977886"/>
                <a:gd name="connsiteX1" fmla="*/ 313081 w 467138"/>
                <a:gd name="connsiteY1" fmla="*/ 0 h 1977886"/>
                <a:gd name="connsiteX2" fmla="*/ 385488 w 467138"/>
                <a:gd name="connsiteY2" fmla="*/ 464803 h 1977886"/>
                <a:gd name="connsiteX3" fmla="*/ 467138 w 467138"/>
                <a:gd name="connsiteY3" fmla="*/ 988943 h 1977886"/>
                <a:gd name="connsiteX4" fmla="*/ 387028 w 467138"/>
                <a:gd name="connsiteY4" fmla="*/ 1503193 h 1977886"/>
                <a:gd name="connsiteX5" fmla="*/ 313081 w 467138"/>
                <a:gd name="connsiteY5" fmla="*/ 1977886 h 1977886"/>
                <a:gd name="connsiteX6" fmla="*/ 0 w 467138"/>
                <a:gd name="connsiteY6" fmla="*/ 1977886 h 1977886"/>
                <a:gd name="connsiteX7" fmla="*/ 0 w 467138"/>
                <a:gd name="connsiteY7" fmla="*/ 1279033 h 1977886"/>
                <a:gd name="connsiteX8" fmla="*/ 0 w 467138"/>
                <a:gd name="connsiteY8" fmla="*/ 679074 h 1977886"/>
                <a:gd name="connsiteX9" fmla="*/ 0 w 467138"/>
                <a:gd name="connsiteY9" fmla="*/ 0 h 19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38" h="1977886" fill="none" extrusionOk="0">
                  <a:moveTo>
                    <a:pt x="0" y="0"/>
                  </a:moveTo>
                  <a:cubicBezTo>
                    <a:pt x="123397" y="9995"/>
                    <a:pt x="211534" y="-3501"/>
                    <a:pt x="313081" y="0"/>
                  </a:cubicBezTo>
                  <a:cubicBezTo>
                    <a:pt x="350855" y="151347"/>
                    <a:pt x="386165" y="346008"/>
                    <a:pt x="385488" y="464803"/>
                  </a:cubicBezTo>
                  <a:cubicBezTo>
                    <a:pt x="384811" y="583598"/>
                    <a:pt x="429378" y="740866"/>
                    <a:pt x="467138" y="988943"/>
                  </a:cubicBezTo>
                  <a:cubicBezTo>
                    <a:pt x="412639" y="1237335"/>
                    <a:pt x="442821" y="1250819"/>
                    <a:pt x="387028" y="1503193"/>
                  </a:cubicBezTo>
                  <a:cubicBezTo>
                    <a:pt x="331235" y="1755567"/>
                    <a:pt x="352685" y="1792666"/>
                    <a:pt x="313081" y="1977886"/>
                  </a:cubicBezTo>
                  <a:cubicBezTo>
                    <a:pt x="239372" y="1964817"/>
                    <a:pt x="107802" y="1975053"/>
                    <a:pt x="0" y="1977886"/>
                  </a:cubicBezTo>
                  <a:cubicBezTo>
                    <a:pt x="-19487" y="1673360"/>
                    <a:pt x="-16889" y="1556746"/>
                    <a:pt x="0" y="1279033"/>
                  </a:cubicBezTo>
                  <a:cubicBezTo>
                    <a:pt x="16889" y="1001320"/>
                    <a:pt x="18766" y="937081"/>
                    <a:pt x="0" y="679074"/>
                  </a:cubicBezTo>
                  <a:cubicBezTo>
                    <a:pt x="-18766" y="421067"/>
                    <a:pt x="-20079" y="146589"/>
                    <a:pt x="0" y="0"/>
                  </a:cubicBezTo>
                  <a:close/>
                </a:path>
                <a:path w="467138" h="1977886" stroke="0" extrusionOk="0">
                  <a:moveTo>
                    <a:pt x="0" y="0"/>
                  </a:moveTo>
                  <a:cubicBezTo>
                    <a:pt x="112643" y="-2169"/>
                    <a:pt x="191823" y="-15487"/>
                    <a:pt x="313081" y="0"/>
                  </a:cubicBezTo>
                  <a:cubicBezTo>
                    <a:pt x="348047" y="213361"/>
                    <a:pt x="335844" y="275076"/>
                    <a:pt x="385488" y="464803"/>
                  </a:cubicBezTo>
                  <a:cubicBezTo>
                    <a:pt x="435132" y="654530"/>
                    <a:pt x="426271" y="854485"/>
                    <a:pt x="467138" y="988943"/>
                  </a:cubicBezTo>
                  <a:cubicBezTo>
                    <a:pt x="426414" y="1167569"/>
                    <a:pt x="406775" y="1342792"/>
                    <a:pt x="387028" y="1503193"/>
                  </a:cubicBezTo>
                  <a:cubicBezTo>
                    <a:pt x="367282" y="1663594"/>
                    <a:pt x="339634" y="1874118"/>
                    <a:pt x="313081" y="1977886"/>
                  </a:cubicBezTo>
                  <a:cubicBezTo>
                    <a:pt x="207576" y="1968870"/>
                    <a:pt x="66506" y="1976879"/>
                    <a:pt x="0" y="1977886"/>
                  </a:cubicBezTo>
                  <a:cubicBezTo>
                    <a:pt x="2614" y="1740584"/>
                    <a:pt x="15799" y="1628855"/>
                    <a:pt x="0" y="1338370"/>
                  </a:cubicBezTo>
                  <a:cubicBezTo>
                    <a:pt x="-15799" y="1047885"/>
                    <a:pt x="-29939" y="913286"/>
                    <a:pt x="0" y="659295"/>
                  </a:cubicBezTo>
                  <a:cubicBezTo>
                    <a:pt x="29939" y="405304"/>
                    <a:pt x="16076" y="325081"/>
                    <a:pt x="0" y="0"/>
                  </a:cubicBezTo>
                  <a:close/>
                </a:path>
              </a:pathLst>
            </a:custGeom>
            <a:solidFill>
              <a:srgbClr val="FC45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68645368">
                    <a:prstGeom prst="homePlate">
                      <a:avLst>
                        <a:gd name="adj" fmla="val 3297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B6EAB651-6629-44DE-9786-4C6E30323163}"/>
                </a:ext>
              </a:extLst>
            </p:cNvPr>
            <p:cNvSpPr txBox="1"/>
            <p:nvPr/>
          </p:nvSpPr>
          <p:spPr>
            <a:xfrm>
              <a:off x="4842767" y="704085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>
                  <a:latin typeface="Atma" pitchFamily="2" charset="-18"/>
                  <a:cs typeface="Atma" pitchFamily="2" charset="-18"/>
                </a:rPr>
                <a:t>ŚWIĘTY</a:t>
              </a:r>
            </a:p>
          </p:txBody>
        </p:sp>
      </p:grpSp>
      <p:pic>
        <p:nvPicPr>
          <p:cNvPr id="132" name="Obraz 131">
            <a:extLst>
              <a:ext uri="{FF2B5EF4-FFF2-40B4-BE49-F238E27FC236}">
                <a16:creationId xmlns:a16="http://schemas.microsoft.com/office/drawing/2014/main" id="{E0726E71-7540-4974-9A28-47F604286FF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328" y="3551805"/>
            <a:ext cx="2005758" cy="1304657"/>
          </a:xfrm>
          <a:prstGeom prst="rect">
            <a:avLst/>
          </a:prstGeom>
        </p:spPr>
      </p:pic>
      <p:pic>
        <p:nvPicPr>
          <p:cNvPr id="133" name="Obraz 132">
            <a:extLst>
              <a:ext uri="{FF2B5EF4-FFF2-40B4-BE49-F238E27FC236}">
                <a16:creationId xmlns:a16="http://schemas.microsoft.com/office/drawing/2014/main" id="{3377059A-DF0D-453F-9F03-D6BB88BE531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999" y="4826441"/>
            <a:ext cx="2005758" cy="1304657"/>
          </a:xfrm>
          <a:prstGeom prst="rect">
            <a:avLst/>
          </a:prstGeom>
        </p:spPr>
      </p:pic>
      <p:pic>
        <p:nvPicPr>
          <p:cNvPr id="134" name="Obraz 133">
            <a:extLst>
              <a:ext uri="{FF2B5EF4-FFF2-40B4-BE49-F238E27FC236}">
                <a16:creationId xmlns:a16="http://schemas.microsoft.com/office/drawing/2014/main" id="{8E7B0669-59A7-479A-87B0-BDCF5005382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433" y="6113214"/>
            <a:ext cx="2005758" cy="1304657"/>
          </a:xfrm>
          <a:prstGeom prst="rect">
            <a:avLst/>
          </a:prstGeom>
        </p:spPr>
      </p:pic>
      <p:pic>
        <p:nvPicPr>
          <p:cNvPr id="135" name="Obraz 134">
            <a:extLst>
              <a:ext uri="{FF2B5EF4-FFF2-40B4-BE49-F238E27FC236}">
                <a16:creationId xmlns:a16="http://schemas.microsoft.com/office/drawing/2014/main" id="{142EEAAC-281D-4CB2-B832-874BB4AE700F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94" y="1034206"/>
            <a:ext cx="1999661" cy="1255885"/>
          </a:xfrm>
          <a:prstGeom prst="rect">
            <a:avLst/>
          </a:prstGeom>
        </p:spPr>
      </p:pic>
      <p:pic>
        <p:nvPicPr>
          <p:cNvPr id="112" name="Obraz 111">
            <a:extLst>
              <a:ext uri="{FF2B5EF4-FFF2-40B4-BE49-F238E27FC236}">
                <a16:creationId xmlns:a16="http://schemas.microsoft.com/office/drawing/2014/main" id="{9466C6F0-3252-448A-B976-2BF7AF5FEE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445" y="1023339"/>
            <a:ext cx="1999661" cy="1347333"/>
          </a:xfrm>
          <a:prstGeom prst="rect">
            <a:avLst/>
          </a:prstGeom>
        </p:spPr>
      </p:pic>
      <p:grpSp>
        <p:nvGrpSpPr>
          <p:cNvPr id="77" name="Grupa 76">
            <a:extLst>
              <a:ext uri="{FF2B5EF4-FFF2-40B4-BE49-F238E27FC236}">
                <a16:creationId xmlns:a16="http://schemas.microsoft.com/office/drawing/2014/main" id="{E743362F-F59D-410D-952C-6F9F3C37E4B4}"/>
              </a:ext>
            </a:extLst>
          </p:cNvPr>
          <p:cNvGrpSpPr/>
          <p:nvPr/>
        </p:nvGrpSpPr>
        <p:grpSpPr>
          <a:xfrm>
            <a:off x="2318094" y="646041"/>
            <a:ext cx="1977886" cy="467138"/>
            <a:chOff x="2318094" y="646041"/>
            <a:chExt cx="1977886" cy="467138"/>
          </a:xfrm>
        </p:grpSpPr>
        <p:sp>
          <p:nvSpPr>
            <p:cNvPr id="37" name="Strzałka: pięciokąt 36">
              <a:extLst>
                <a:ext uri="{FF2B5EF4-FFF2-40B4-BE49-F238E27FC236}">
                  <a16:creationId xmlns:a16="http://schemas.microsoft.com/office/drawing/2014/main" id="{A4D8C64E-8157-4B24-BD4D-F68294B33F93}"/>
                </a:ext>
              </a:extLst>
            </p:cNvPr>
            <p:cNvSpPr/>
            <p:nvPr/>
          </p:nvSpPr>
          <p:spPr>
            <a:xfrm rot="5400000">
              <a:off x="3073468" y="-109333"/>
              <a:ext cx="467138" cy="1977886"/>
            </a:xfrm>
            <a:custGeom>
              <a:avLst/>
              <a:gdLst>
                <a:gd name="connsiteX0" fmla="*/ 0 w 467138"/>
                <a:gd name="connsiteY0" fmla="*/ 0 h 1977886"/>
                <a:gd name="connsiteX1" fmla="*/ 313081 w 467138"/>
                <a:gd name="connsiteY1" fmla="*/ 0 h 1977886"/>
                <a:gd name="connsiteX2" fmla="*/ 385488 w 467138"/>
                <a:gd name="connsiteY2" fmla="*/ 464803 h 1977886"/>
                <a:gd name="connsiteX3" fmla="*/ 467138 w 467138"/>
                <a:gd name="connsiteY3" fmla="*/ 988943 h 1977886"/>
                <a:gd name="connsiteX4" fmla="*/ 387028 w 467138"/>
                <a:gd name="connsiteY4" fmla="*/ 1503193 h 1977886"/>
                <a:gd name="connsiteX5" fmla="*/ 313081 w 467138"/>
                <a:gd name="connsiteY5" fmla="*/ 1977886 h 1977886"/>
                <a:gd name="connsiteX6" fmla="*/ 0 w 467138"/>
                <a:gd name="connsiteY6" fmla="*/ 1977886 h 1977886"/>
                <a:gd name="connsiteX7" fmla="*/ 0 w 467138"/>
                <a:gd name="connsiteY7" fmla="*/ 1279033 h 1977886"/>
                <a:gd name="connsiteX8" fmla="*/ 0 w 467138"/>
                <a:gd name="connsiteY8" fmla="*/ 679074 h 1977886"/>
                <a:gd name="connsiteX9" fmla="*/ 0 w 467138"/>
                <a:gd name="connsiteY9" fmla="*/ 0 h 19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38" h="1977886" fill="none" extrusionOk="0">
                  <a:moveTo>
                    <a:pt x="0" y="0"/>
                  </a:moveTo>
                  <a:cubicBezTo>
                    <a:pt x="123397" y="9995"/>
                    <a:pt x="211534" y="-3501"/>
                    <a:pt x="313081" y="0"/>
                  </a:cubicBezTo>
                  <a:cubicBezTo>
                    <a:pt x="350855" y="151347"/>
                    <a:pt x="386165" y="346008"/>
                    <a:pt x="385488" y="464803"/>
                  </a:cubicBezTo>
                  <a:cubicBezTo>
                    <a:pt x="384811" y="583598"/>
                    <a:pt x="429378" y="740866"/>
                    <a:pt x="467138" y="988943"/>
                  </a:cubicBezTo>
                  <a:cubicBezTo>
                    <a:pt x="412639" y="1237335"/>
                    <a:pt x="442821" y="1250819"/>
                    <a:pt x="387028" y="1503193"/>
                  </a:cubicBezTo>
                  <a:cubicBezTo>
                    <a:pt x="331235" y="1755567"/>
                    <a:pt x="352685" y="1792666"/>
                    <a:pt x="313081" y="1977886"/>
                  </a:cubicBezTo>
                  <a:cubicBezTo>
                    <a:pt x="239372" y="1964817"/>
                    <a:pt x="107802" y="1975053"/>
                    <a:pt x="0" y="1977886"/>
                  </a:cubicBezTo>
                  <a:cubicBezTo>
                    <a:pt x="-19487" y="1673360"/>
                    <a:pt x="-16889" y="1556746"/>
                    <a:pt x="0" y="1279033"/>
                  </a:cubicBezTo>
                  <a:cubicBezTo>
                    <a:pt x="16889" y="1001320"/>
                    <a:pt x="18766" y="937081"/>
                    <a:pt x="0" y="679074"/>
                  </a:cubicBezTo>
                  <a:cubicBezTo>
                    <a:pt x="-18766" y="421067"/>
                    <a:pt x="-20079" y="146589"/>
                    <a:pt x="0" y="0"/>
                  </a:cubicBezTo>
                  <a:close/>
                </a:path>
                <a:path w="467138" h="1977886" stroke="0" extrusionOk="0">
                  <a:moveTo>
                    <a:pt x="0" y="0"/>
                  </a:moveTo>
                  <a:cubicBezTo>
                    <a:pt x="112643" y="-2169"/>
                    <a:pt x="191823" y="-15487"/>
                    <a:pt x="313081" y="0"/>
                  </a:cubicBezTo>
                  <a:cubicBezTo>
                    <a:pt x="348047" y="213361"/>
                    <a:pt x="335844" y="275076"/>
                    <a:pt x="385488" y="464803"/>
                  </a:cubicBezTo>
                  <a:cubicBezTo>
                    <a:pt x="435132" y="654530"/>
                    <a:pt x="426271" y="854485"/>
                    <a:pt x="467138" y="988943"/>
                  </a:cubicBezTo>
                  <a:cubicBezTo>
                    <a:pt x="426414" y="1167569"/>
                    <a:pt x="406775" y="1342792"/>
                    <a:pt x="387028" y="1503193"/>
                  </a:cubicBezTo>
                  <a:cubicBezTo>
                    <a:pt x="367282" y="1663594"/>
                    <a:pt x="339634" y="1874118"/>
                    <a:pt x="313081" y="1977886"/>
                  </a:cubicBezTo>
                  <a:cubicBezTo>
                    <a:pt x="207576" y="1968870"/>
                    <a:pt x="66506" y="1976879"/>
                    <a:pt x="0" y="1977886"/>
                  </a:cubicBezTo>
                  <a:cubicBezTo>
                    <a:pt x="2614" y="1740584"/>
                    <a:pt x="15799" y="1628855"/>
                    <a:pt x="0" y="1338370"/>
                  </a:cubicBezTo>
                  <a:cubicBezTo>
                    <a:pt x="-15799" y="1047885"/>
                    <a:pt x="-29939" y="913286"/>
                    <a:pt x="0" y="659295"/>
                  </a:cubicBezTo>
                  <a:cubicBezTo>
                    <a:pt x="29939" y="405304"/>
                    <a:pt x="16076" y="325081"/>
                    <a:pt x="0" y="0"/>
                  </a:cubicBezTo>
                  <a:close/>
                </a:path>
              </a:pathLst>
            </a:custGeom>
            <a:solidFill>
              <a:srgbClr val="FC45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68645368">
                    <a:prstGeom prst="homePlate">
                      <a:avLst>
                        <a:gd name="adj" fmla="val 3297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2063D898-533F-43DA-875F-44CF981B1091}"/>
                </a:ext>
              </a:extLst>
            </p:cNvPr>
            <p:cNvSpPr txBox="1"/>
            <p:nvPr/>
          </p:nvSpPr>
          <p:spPr>
            <a:xfrm>
              <a:off x="2785814" y="708880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>
                  <a:latin typeface="Atma" pitchFamily="2" charset="-18"/>
                  <a:cs typeface="Atma" pitchFamily="2" charset="-18"/>
                </a:rPr>
                <a:t>KOLĘDY</a:t>
              </a:r>
            </a:p>
          </p:txBody>
        </p:sp>
      </p:grp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2BC598FC-8480-4ABE-AAF2-E37FB4B4F0E7}"/>
              </a:ext>
            </a:extLst>
          </p:cNvPr>
          <p:cNvSpPr txBox="1"/>
          <p:nvPr/>
        </p:nvSpPr>
        <p:spPr>
          <a:xfrm>
            <a:off x="9626458" y="7295796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>
                <a:latin typeface="Atma" pitchFamily="2" charset="-18"/>
                <a:cs typeface="Atma" pitchFamily="2" charset="-18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30888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9" descr="Obraz zawierający czerwony, kobieta, siedzi, biały&#10;&#10;Opis wygenerowany automatycznie">
            <a:extLst>
              <a:ext uri="{FF2B5EF4-FFF2-40B4-BE49-F238E27FC236}">
                <a16:creationId xmlns:a16="http://schemas.microsoft.com/office/drawing/2014/main" id="{241CA890-A7F2-4413-93E9-240C623F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361" y="576470"/>
            <a:ext cx="10739174" cy="7016393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64F33A8-DB8A-4284-BA62-6CB6EE943550}"/>
              </a:ext>
            </a:extLst>
          </p:cNvPr>
          <p:cNvSpPr/>
          <p:nvPr/>
        </p:nvSpPr>
        <p:spPr>
          <a:xfrm>
            <a:off x="248478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AFD9737-67F9-402A-853F-142213A2F206}"/>
              </a:ext>
            </a:extLst>
          </p:cNvPr>
          <p:cNvSpPr/>
          <p:nvPr/>
        </p:nvSpPr>
        <p:spPr>
          <a:xfrm>
            <a:off x="248478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62949C9-D966-4461-8234-F7E19557C551}"/>
              </a:ext>
            </a:extLst>
          </p:cNvPr>
          <p:cNvSpPr/>
          <p:nvPr/>
        </p:nvSpPr>
        <p:spPr>
          <a:xfrm>
            <a:off x="248478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F2AED426-B10C-4B6F-88FE-0E1A664CA6D8}"/>
              </a:ext>
            </a:extLst>
          </p:cNvPr>
          <p:cNvSpPr/>
          <p:nvPr/>
        </p:nvSpPr>
        <p:spPr>
          <a:xfrm>
            <a:off x="248478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B26F2BC-690C-4CE7-A46F-9F3B21F29136}"/>
              </a:ext>
            </a:extLst>
          </p:cNvPr>
          <p:cNvSpPr/>
          <p:nvPr/>
        </p:nvSpPr>
        <p:spPr>
          <a:xfrm>
            <a:off x="2309191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674D0B6C-1CDC-48BB-9F01-3C91A6291979}"/>
              </a:ext>
            </a:extLst>
          </p:cNvPr>
          <p:cNvSpPr/>
          <p:nvPr/>
        </p:nvSpPr>
        <p:spPr>
          <a:xfrm>
            <a:off x="2309191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FDC115E5-31B8-4EAB-AC9D-CB4D9010032E}"/>
              </a:ext>
            </a:extLst>
          </p:cNvPr>
          <p:cNvSpPr/>
          <p:nvPr/>
        </p:nvSpPr>
        <p:spPr>
          <a:xfrm>
            <a:off x="2309191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9B2C21C-8BB8-469F-A0B1-914B6D73C5A0}"/>
              </a:ext>
            </a:extLst>
          </p:cNvPr>
          <p:cNvSpPr/>
          <p:nvPr/>
        </p:nvSpPr>
        <p:spPr>
          <a:xfrm>
            <a:off x="2309191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8F5DA266-5371-4274-8A87-623BB1C16A8B}"/>
              </a:ext>
            </a:extLst>
          </p:cNvPr>
          <p:cNvSpPr/>
          <p:nvPr/>
        </p:nvSpPr>
        <p:spPr>
          <a:xfrm>
            <a:off x="2309191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F3635970-29FC-40FD-BCF3-E3C0F3D359A2}"/>
              </a:ext>
            </a:extLst>
          </p:cNvPr>
          <p:cNvSpPr/>
          <p:nvPr/>
        </p:nvSpPr>
        <p:spPr>
          <a:xfrm>
            <a:off x="4351683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2F18A32-0ECB-4E8F-89B2-234AF52B3C20}"/>
              </a:ext>
            </a:extLst>
          </p:cNvPr>
          <p:cNvSpPr/>
          <p:nvPr/>
        </p:nvSpPr>
        <p:spPr>
          <a:xfrm>
            <a:off x="4351683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8AF8EA7-A81D-4CF6-9559-7B33007620E3}"/>
              </a:ext>
            </a:extLst>
          </p:cNvPr>
          <p:cNvSpPr/>
          <p:nvPr/>
        </p:nvSpPr>
        <p:spPr>
          <a:xfrm>
            <a:off x="4351683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71F3DE0C-3077-49D6-A508-F4738816B96D}"/>
              </a:ext>
            </a:extLst>
          </p:cNvPr>
          <p:cNvSpPr/>
          <p:nvPr/>
        </p:nvSpPr>
        <p:spPr>
          <a:xfrm>
            <a:off x="4351683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C5E63B5-E7C1-4F07-95E4-537CF77588E7}"/>
              </a:ext>
            </a:extLst>
          </p:cNvPr>
          <p:cNvSpPr/>
          <p:nvPr/>
        </p:nvSpPr>
        <p:spPr>
          <a:xfrm>
            <a:off x="4351683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1ACD6447-4399-4150-9DEA-AE1F084EA672}"/>
              </a:ext>
            </a:extLst>
          </p:cNvPr>
          <p:cNvSpPr/>
          <p:nvPr/>
        </p:nvSpPr>
        <p:spPr>
          <a:xfrm>
            <a:off x="6404114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2C919D1D-A6F2-42A7-8FE3-B78C8EB3CF30}"/>
              </a:ext>
            </a:extLst>
          </p:cNvPr>
          <p:cNvSpPr/>
          <p:nvPr/>
        </p:nvSpPr>
        <p:spPr>
          <a:xfrm>
            <a:off x="6404114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898064-E360-45EA-8E14-0D9DC5B1CFDA}"/>
              </a:ext>
            </a:extLst>
          </p:cNvPr>
          <p:cNvSpPr/>
          <p:nvPr/>
        </p:nvSpPr>
        <p:spPr>
          <a:xfrm>
            <a:off x="6404114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AE127CB4-39F4-4B4D-B44B-BC3D125D7F66}"/>
              </a:ext>
            </a:extLst>
          </p:cNvPr>
          <p:cNvSpPr/>
          <p:nvPr/>
        </p:nvSpPr>
        <p:spPr>
          <a:xfrm>
            <a:off x="6404114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928A68A2-3ABC-4228-B96E-2E94751895B5}"/>
              </a:ext>
            </a:extLst>
          </p:cNvPr>
          <p:cNvSpPr/>
          <p:nvPr/>
        </p:nvSpPr>
        <p:spPr>
          <a:xfrm>
            <a:off x="6404114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A7ABDC0E-1449-4A33-A43B-3F808F27AAB5}"/>
              </a:ext>
            </a:extLst>
          </p:cNvPr>
          <p:cNvSpPr/>
          <p:nvPr/>
        </p:nvSpPr>
        <p:spPr>
          <a:xfrm>
            <a:off x="8442256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4E472900-84AF-465A-954F-81577134FDC0}"/>
              </a:ext>
            </a:extLst>
          </p:cNvPr>
          <p:cNvSpPr/>
          <p:nvPr/>
        </p:nvSpPr>
        <p:spPr>
          <a:xfrm>
            <a:off x="8442256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EA199AAB-F61D-4E07-B4C2-FF35AFD9E880}"/>
              </a:ext>
            </a:extLst>
          </p:cNvPr>
          <p:cNvSpPr/>
          <p:nvPr/>
        </p:nvSpPr>
        <p:spPr>
          <a:xfrm>
            <a:off x="8442256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63258EBA-5CCD-48DD-98B4-970010A3E9B2}"/>
              </a:ext>
            </a:extLst>
          </p:cNvPr>
          <p:cNvSpPr/>
          <p:nvPr/>
        </p:nvSpPr>
        <p:spPr>
          <a:xfrm>
            <a:off x="8442256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68BFF065-2682-4080-AE39-F9D33DD36F98}"/>
              </a:ext>
            </a:extLst>
          </p:cNvPr>
          <p:cNvSpPr/>
          <p:nvPr/>
        </p:nvSpPr>
        <p:spPr>
          <a:xfrm>
            <a:off x="8442256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CACEE92-1C3F-4F1F-8E10-4D318E87D544}"/>
              </a:ext>
            </a:extLst>
          </p:cNvPr>
          <p:cNvSpPr/>
          <p:nvPr/>
        </p:nvSpPr>
        <p:spPr>
          <a:xfrm>
            <a:off x="248478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pięciokąt 36">
            <a:extLst>
              <a:ext uri="{FF2B5EF4-FFF2-40B4-BE49-F238E27FC236}">
                <a16:creationId xmlns:a16="http://schemas.microsoft.com/office/drawing/2014/main" id="{A4D8C64E-8157-4B24-BD4D-F68294B33F93}"/>
              </a:ext>
            </a:extLst>
          </p:cNvPr>
          <p:cNvSpPr/>
          <p:nvPr/>
        </p:nvSpPr>
        <p:spPr>
          <a:xfrm rot="5400000">
            <a:off x="3073468" y="-109333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: pięciokąt 37">
            <a:extLst>
              <a:ext uri="{FF2B5EF4-FFF2-40B4-BE49-F238E27FC236}">
                <a16:creationId xmlns:a16="http://schemas.microsoft.com/office/drawing/2014/main" id="{A9D1A576-755E-43AF-A438-901ED9150443}"/>
              </a:ext>
            </a:extLst>
          </p:cNvPr>
          <p:cNvSpPr/>
          <p:nvPr/>
        </p:nvSpPr>
        <p:spPr>
          <a:xfrm rot="5400000">
            <a:off x="1025387" y="-95397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: pięciokąt 40">
            <a:extLst>
              <a:ext uri="{FF2B5EF4-FFF2-40B4-BE49-F238E27FC236}">
                <a16:creationId xmlns:a16="http://schemas.microsoft.com/office/drawing/2014/main" id="{24710227-28E6-4FF3-A33C-A8BEB0AC0EDE}"/>
              </a:ext>
            </a:extLst>
          </p:cNvPr>
          <p:cNvSpPr/>
          <p:nvPr/>
        </p:nvSpPr>
        <p:spPr>
          <a:xfrm rot="5400000">
            <a:off x="7170666" y="-119375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519E2403-7797-42D5-A6AB-D4A7701FAECE}"/>
              </a:ext>
            </a:extLst>
          </p:cNvPr>
          <p:cNvSpPr/>
          <p:nvPr/>
        </p:nvSpPr>
        <p:spPr>
          <a:xfrm rot="5400000">
            <a:off x="5122585" y="-105439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: pięciokąt 42">
            <a:extLst>
              <a:ext uri="{FF2B5EF4-FFF2-40B4-BE49-F238E27FC236}">
                <a16:creationId xmlns:a16="http://schemas.microsoft.com/office/drawing/2014/main" id="{AD702AF3-569B-43E0-B44C-9AEF0CCBC93E}"/>
              </a:ext>
            </a:extLst>
          </p:cNvPr>
          <p:cNvSpPr/>
          <p:nvPr/>
        </p:nvSpPr>
        <p:spPr>
          <a:xfrm rot="5400000">
            <a:off x="9204256" y="-109333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3C7461D-01CA-4D70-9E27-167E3897DECD}"/>
              </a:ext>
            </a:extLst>
          </p:cNvPr>
          <p:cNvSpPr txBox="1"/>
          <p:nvPr/>
        </p:nvSpPr>
        <p:spPr>
          <a:xfrm>
            <a:off x="796434" y="70888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DANIA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063D898-533F-43DA-875F-44CF981B1091}"/>
              </a:ext>
            </a:extLst>
          </p:cNvPr>
          <p:cNvSpPr txBox="1"/>
          <p:nvPr/>
        </p:nvSpPr>
        <p:spPr>
          <a:xfrm>
            <a:off x="2785814" y="70888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KOLĘDY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6EAB651-6629-44DE-9786-4C6E30323163}"/>
              </a:ext>
            </a:extLst>
          </p:cNvPr>
          <p:cNvSpPr txBox="1"/>
          <p:nvPr/>
        </p:nvSpPr>
        <p:spPr>
          <a:xfrm>
            <a:off x="4842767" y="70408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ŚWIĘTY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F3A37F7F-013A-4575-B1C3-49857F2F56A9}"/>
              </a:ext>
            </a:extLst>
          </p:cNvPr>
          <p:cNvSpPr txBox="1"/>
          <p:nvPr/>
        </p:nvSpPr>
        <p:spPr>
          <a:xfrm>
            <a:off x="6816918" y="70408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OBRZĘDY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4610736-AB00-455F-A976-AD3B98DB8362}"/>
              </a:ext>
            </a:extLst>
          </p:cNvPr>
          <p:cNvSpPr txBox="1"/>
          <p:nvPr/>
        </p:nvSpPr>
        <p:spPr>
          <a:xfrm>
            <a:off x="8615111" y="69529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RÓŻNE TAKIE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82B87B-0F44-484E-88AA-5E32131FB221}"/>
              </a:ext>
            </a:extLst>
          </p:cNvPr>
          <p:cNvSpPr txBox="1"/>
          <p:nvPr/>
        </p:nvSpPr>
        <p:spPr>
          <a:xfrm>
            <a:off x="2298014" y="1161793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3 zwrotka tej kolędy brzmi: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„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Anioł Pański sam </a:t>
            </a:r>
            <a:br>
              <a:rPr lang="pl-PL" sz="1200" i="1" dirty="0">
                <a:latin typeface="Atma" pitchFamily="2" charset="-18"/>
                <a:cs typeface="Atma" pitchFamily="2" charset="-18"/>
              </a:rPr>
            </a:br>
            <a:r>
              <a:rPr lang="pl-PL" sz="1200" i="1" dirty="0">
                <a:latin typeface="Atma" pitchFamily="2" charset="-18"/>
                <a:cs typeface="Atma" pitchFamily="2" charset="-18"/>
              </a:rPr>
              <a:t>ogłosił te dziwy,</a:t>
            </a:r>
          </a:p>
          <a:p>
            <a:pPr algn="ctr"/>
            <a:r>
              <a:rPr lang="pl-PL" sz="1200" i="1" dirty="0">
                <a:latin typeface="Atma" pitchFamily="2" charset="-18"/>
                <a:cs typeface="Atma" pitchFamily="2" charset="-18"/>
              </a:rPr>
              <a:t>Których oni nie słyszeli, </a:t>
            </a:r>
            <a:br>
              <a:rPr lang="pl-PL" sz="1200" i="1" dirty="0">
                <a:latin typeface="Atma" pitchFamily="2" charset="-18"/>
                <a:cs typeface="Atma" pitchFamily="2" charset="-18"/>
              </a:rPr>
            </a:br>
            <a:r>
              <a:rPr lang="pl-PL" sz="1200" i="1" dirty="0">
                <a:latin typeface="Atma" pitchFamily="2" charset="-18"/>
                <a:cs typeface="Atma" pitchFamily="2" charset="-18"/>
              </a:rPr>
              <a:t>jak żywi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.”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D0C3987-4D4B-49FD-BC3E-F2D5AF300B1D}"/>
              </a:ext>
            </a:extLst>
          </p:cNvPr>
          <p:cNvSpPr txBox="1"/>
          <p:nvPr/>
        </p:nvSpPr>
        <p:spPr>
          <a:xfrm>
            <a:off x="262148" y="1155698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Ta charakterystyczna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dla Bożego Narodzenia słodkość spopularyzowana została przez bajkę braci Grimm:  „Jaś i Małgosia”.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FC0B1324-2533-45A7-9A77-6E578763B42B}"/>
              </a:ext>
            </a:extLst>
          </p:cNvPr>
          <p:cNvSpPr txBox="1"/>
          <p:nvPr/>
        </p:nvSpPr>
        <p:spPr>
          <a:xfrm>
            <a:off x="6418403" y="1172496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To maszkara przedstawiająca rogate, czarne i włochate zwierzę z kłapiącą paszczą, za która przebiera się jeden z kolędników.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DBE1C6D1-62A5-409D-87CA-07026AB5C6C1}"/>
              </a:ext>
            </a:extLst>
          </p:cNvPr>
          <p:cNvSpPr txBox="1"/>
          <p:nvPr/>
        </p:nvSpPr>
        <p:spPr>
          <a:xfrm>
            <a:off x="4373117" y="1427163"/>
            <a:ext cx="196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Był biskupem Miry w Licji,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w Turcji; żył w III i IV wieku n.e.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856AB2F4-BED2-4432-8F11-4E8F77EFFBC6}"/>
              </a:ext>
            </a:extLst>
          </p:cNvPr>
          <p:cNvSpPr txBox="1"/>
          <p:nvPr/>
        </p:nvSpPr>
        <p:spPr>
          <a:xfrm>
            <a:off x="2257133" y="2448956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2 zwrotka tej kolędy brzmi: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„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My zaś sami z piosneczkami za wami pośpieszymy, a tak Tego Maleńkiego niech wszyscy zobaczymy.”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BE19C996-0427-4D7F-B661-31AE122D8FEA}"/>
              </a:ext>
            </a:extLst>
          </p:cNvPr>
          <p:cNvSpPr txBox="1"/>
          <p:nvPr/>
        </p:nvSpPr>
        <p:spPr>
          <a:xfrm>
            <a:off x="252655" y="2432766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Zwykle dodaje się do niego miód, cukier, cynamon, anyż, goździki, kardamon, pomarańcze, itp. Nie należy podgrzewać pow. 80 stopni C.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9AAFA05-291E-4C51-B171-A0F46BA1D64E}"/>
              </a:ext>
            </a:extLst>
          </p:cNvPr>
          <p:cNvSpPr txBox="1"/>
          <p:nvPr/>
        </p:nvSpPr>
        <p:spPr>
          <a:xfrm>
            <a:off x="6388417" y="2502539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Napis oznacza: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i="1" dirty="0">
                <a:latin typeface="Atma" pitchFamily="2" charset="-18"/>
                <a:cs typeface="Atma" pitchFamily="2" charset="-18"/>
              </a:rPr>
              <a:t> “</a:t>
            </a:r>
            <a:r>
              <a:rPr lang="pl-PL" sz="1200" i="1" dirty="0" err="1">
                <a:latin typeface="Atma" pitchFamily="2" charset="-18"/>
                <a:cs typeface="Atma" pitchFamily="2" charset="-18"/>
              </a:rPr>
              <a:t>Christus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 </a:t>
            </a:r>
            <a:r>
              <a:rPr lang="pl-PL" sz="1200" i="1" dirty="0" err="1">
                <a:latin typeface="Atma" pitchFamily="2" charset="-18"/>
                <a:cs typeface="Atma" pitchFamily="2" charset="-18"/>
              </a:rPr>
              <a:t>Mansionem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 </a:t>
            </a:r>
            <a:r>
              <a:rPr lang="pl-PL" sz="1200" i="1" dirty="0" err="1">
                <a:latin typeface="Atma" pitchFamily="2" charset="-18"/>
                <a:cs typeface="Atma" pitchFamily="2" charset="-18"/>
              </a:rPr>
              <a:t>Benedicat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” – czyli 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“Niech Chrystus błogosławi ten dom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”.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8FCEF753-1998-4739-ADA3-C5130E4BA1B0}"/>
              </a:ext>
            </a:extLst>
          </p:cNvPr>
          <p:cNvSpPr txBox="1"/>
          <p:nvPr/>
        </p:nvSpPr>
        <p:spPr>
          <a:xfrm>
            <a:off x="4341657" y="2596762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24.12.1223 zorganizował pierwszą na świecie szopkę bożonarodzeniową.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7069754-90B2-48AC-9D05-004EC65A1E72}"/>
              </a:ext>
            </a:extLst>
          </p:cNvPr>
          <p:cNvSpPr txBox="1"/>
          <p:nvPr/>
        </p:nvSpPr>
        <p:spPr>
          <a:xfrm>
            <a:off x="2300909" y="3720201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Obie formy pisowni tego słowa oznaczającego pieśni bożonarodzeniowe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w języku polskim są poprawne: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- pisane przez „ę” i „en”.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498722D-7875-4572-A604-940DFFCD853C}"/>
              </a:ext>
            </a:extLst>
          </p:cNvPr>
          <p:cNvSpPr txBox="1"/>
          <p:nvPr/>
        </p:nvSpPr>
        <p:spPr>
          <a:xfrm>
            <a:off x="271050" y="3766686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To tradycyjna potrawa wigilijna z gotowanej pszenicy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i maku z dodatkiem bakalii - rodzynek i migdałów.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D8B735A3-FFC3-45DF-9119-12EA6ACBDC70}"/>
              </a:ext>
            </a:extLst>
          </p:cNvPr>
          <p:cNvSpPr txBox="1"/>
          <p:nvPr/>
        </p:nvSpPr>
        <p:spPr>
          <a:xfrm>
            <a:off x="6418404" y="3868152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To najbardziej popularna piosenka świąteczna wg notowań Billboardu.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2F183207-C269-4553-95C1-80BA24C5D1F2}"/>
              </a:ext>
            </a:extLst>
          </p:cNvPr>
          <p:cNvSpPr txBox="1"/>
          <p:nvPr/>
        </p:nvSpPr>
        <p:spPr>
          <a:xfrm>
            <a:off x="4373116" y="4016094"/>
            <a:ext cx="196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Jest ich w zaprzęgu 9.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8BDD366-FE44-414F-B283-498A0713DA71}"/>
              </a:ext>
            </a:extLst>
          </p:cNvPr>
          <p:cNvSpPr txBox="1"/>
          <p:nvPr/>
        </p:nvSpPr>
        <p:spPr>
          <a:xfrm>
            <a:off x="2298013" y="5189093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Pod niebiosa wyśpiewują 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“Gloria, gloria, gloria in </a:t>
            </a:r>
            <a:r>
              <a:rPr lang="pl-PL" sz="1200" i="1" dirty="0" err="1">
                <a:latin typeface="Atma" pitchFamily="2" charset="-18"/>
                <a:cs typeface="Atma" pitchFamily="2" charset="-18"/>
              </a:rPr>
              <a:t>excelsis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 </a:t>
            </a:r>
            <a:r>
              <a:rPr lang="pl-PL" sz="1200" i="1" dirty="0" err="1">
                <a:latin typeface="Atma" pitchFamily="2" charset="-18"/>
                <a:cs typeface="Atma" pitchFamily="2" charset="-18"/>
              </a:rPr>
              <a:t>Deo</a:t>
            </a:r>
            <a:r>
              <a:rPr lang="pl-PL" sz="1200" i="1" dirty="0">
                <a:latin typeface="Atma" pitchFamily="2" charset="-18"/>
                <a:cs typeface="Atma" pitchFamily="2" charset="-18"/>
              </a:rPr>
              <a:t>”. 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EA994350-A570-491D-A0E1-12DCBEC0A3B4}"/>
              </a:ext>
            </a:extLst>
          </p:cNvPr>
          <p:cNvSpPr txBox="1"/>
          <p:nvPr/>
        </p:nvSpPr>
        <p:spPr>
          <a:xfrm>
            <a:off x="252655" y="5172134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Kształt tej słodkości został zainspirowany wyglądem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biskupiego pastorału.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9F147B70-41E2-4B75-82F9-4AAE0FC137C6}"/>
              </a:ext>
            </a:extLst>
          </p:cNvPr>
          <p:cNvSpPr txBox="1"/>
          <p:nvPr/>
        </p:nvSpPr>
        <p:spPr>
          <a:xfrm>
            <a:off x="8516801" y="5297175"/>
            <a:ext cx="196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Choinka w języku niemieckim.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B9CFAED7-84E4-49B4-A084-5175F058F667}"/>
              </a:ext>
            </a:extLst>
          </p:cNvPr>
          <p:cNvSpPr txBox="1"/>
          <p:nvPr/>
        </p:nvSpPr>
        <p:spPr>
          <a:xfrm>
            <a:off x="4361622" y="5297176"/>
            <a:ext cx="196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Rovaniemi.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2E6ADC82-775E-42E8-8943-77DD1C2EC17A}"/>
              </a:ext>
            </a:extLst>
          </p:cNvPr>
          <p:cNvSpPr txBox="1"/>
          <p:nvPr/>
        </p:nvSpPr>
        <p:spPr>
          <a:xfrm>
            <a:off x="2293662" y="6306956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Ta popularna na świecie kolęda została skomponowana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23.12.1818 roku, w austriackim </a:t>
            </a:r>
            <a:r>
              <a:rPr lang="pl-PL" sz="1200" dirty="0" err="1">
                <a:latin typeface="Atma" pitchFamily="2" charset="-18"/>
                <a:cs typeface="Atma" pitchFamily="2" charset="-18"/>
              </a:rPr>
              <a:t>Oberndorf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</a:t>
            </a:r>
            <a:r>
              <a:rPr lang="pl-PL" sz="1200" dirty="0" err="1">
                <a:latin typeface="Atma" pitchFamily="2" charset="-18"/>
                <a:cs typeface="Atma" pitchFamily="2" charset="-18"/>
              </a:rPr>
              <a:t>bei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Salzburg.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326C83FA-429C-4A1A-93B3-49882DEA8CAE}"/>
              </a:ext>
            </a:extLst>
          </p:cNvPr>
          <p:cNvSpPr txBox="1"/>
          <p:nvPr/>
        </p:nvSpPr>
        <p:spPr>
          <a:xfrm>
            <a:off x="247239" y="6351339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Zakwas z tego warzywa świetnie działa na trawienie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i oczyszcza krew;  jest składnikiem wigilijnej zupy.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7CF86DCF-7A8D-4304-B338-504A2D19AAF5}"/>
              </a:ext>
            </a:extLst>
          </p:cNvPr>
          <p:cNvSpPr txBox="1"/>
          <p:nvPr/>
        </p:nvSpPr>
        <p:spPr>
          <a:xfrm>
            <a:off x="6403078" y="6480748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Pierwszy skonstruował elektryczne lampki choinkowe w 1882r.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DC24E9A-C518-4CA1-A86B-183791496997}"/>
              </a:ext>
            </a:extLst>
          </p:cNvPr>
          <p:cNvSpPr txBox="1"/>
          <p:nvPr/>
        </p:nvSpPr>
        <p:spPr>
          <a:xfrm>
            <a:off x="4358827" y="6443671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Świecki odpowiednik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św. Mikołaja rozdający prezenty radzieckim dzieciom.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16FF8E13-01A8-4029-96D1-F3B02E159FDF}"/>
              </a:ext>
            </a:extLst>
          </p:cNvPr>
          <p:cNvSpPr txBox="1"/>
          <p:nvPr/>
        </p:nvSpPr>
        <p:spPr>
          <a:xfrm>
            <a:off x="8448882" y="1182726"/>
            <a:ext cx="19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Ambasador w Meksyku, Joel </a:t>
            </a:r>
            <a:r>
              <a:rPr lang="pl-PL" sz="1200" dirty="0" err="1">
                <a:latin typeface="Atma" pitchFamily="2" charset="-18"/>
                <a:cs typeface="Atma" pitchFamily="2" charset="-18"/>
              </a:rPr>
              <a:t>Roberts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</a:t>
            </a:r>
            <a:r>
              <a:rPr lang="pl-PL" sz="1200" dirty="0" err="1">
                <a:latin typeface="Atma" pitchFamily="2" charset="-18"/>
                <a:cs typeface="Atma" pitchFamily="2" charset="-18"/>
              </a:rPr>
              <a:t>Poinsett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, w XIX w. sprowadził tę roślinę do USA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i spopularyzowała się jako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roślina bożonarodzeniowa.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CCE55F80-295D-4A67-A1EA-8AB3C4329D24}"/>
              </a:ext>
            </a:extLst>
          </p:cNvPr>
          <p:cNvSpPr txBox="1"/>
          <p:nvPr/>
        </p:nvSpPr>
        <p:spPr>
          <a:xfrm>
            <a:off x="8448882" y="2347109"/>
            <a:ext cx="1963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Nazwa tego historycznego miasta, leżącego dziś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w Autonomii Palestyńskiej oznacza „dom chleba” i liczy ono obecnie ok 30.000 mieszkańców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93EB0125-AA9F-4C78-8C8B-228EECB81952}"/>
              </a:ext>
            </a:extLst>
          </p:cNvPr>
          <p:cNvSpPr txBox="1"/>
          <p:nvPr/>
        </p:nvSpPr>
        <p:spPr>
          <a:xfrm>
            <a:off x="8449104" y="3868152"/>
            <a:ext cx="196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Stawiano go w Wigilię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w kącie chaty jako symbol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i wróżbę obfitości.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AAA7FE1F-1992-4859-B06A-0593E67B2E65}"/>
              </a:ext>
            </a:extLst>
          </p:cNvPr>
          <p:cNvSpPr txBox="1"/>
          <p:nvPr/>
        </p:nvSpPr>
        <p:spPr>
          <a:xfrm>
            <a:off x="6429581" y="5297176"/>
            <a:ext cx="196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Przynieśli złoto, kadzidło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i mirrę.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F01B3249-E21D-4F32-A67B-66189FB97C1A}"/>
              </a:ext>
            </a:extLst>
          </p:cNvPr>
          <p:cNvSpPr txBox="1"/>
          <p:nvPr/>
        </p:nvSpPr>
        <p:spPr>
          <a:xfrm>
            <a:off x="8427595" y="6527349"/>
            <a:ext cx="196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Atma" pitchFamily="2" charset="-18"/>
                <a:cs typeface="Atma" pitchFamily="2" charset="-18"/>
              </a:rPr>
              <a:t>Dla zabłąkanego wędrowca.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C2A8619F-CD46-495D-A68E-1DB140EB2730}"/>
              </a:ext>
            </a:extLst>
          </p:cNvPr>
          <p:cNvSpPr txBox="1"/>
          <p:nvPr/>
        </p:nvSpPr>
        <p:spPr>
          <a:xfrm>
            <a:off x="2379757" y="112590"/>
            <a:ext cx="588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latin typeface="Atma Light" pitchFamily="2" charset="-18"/>
                <a:cs typeface="Atma Light" pitchFamily="2" charset="-18"/>
              </a:rPr>
              <a:t>BOŻONARODZENIOWE  JEOPARDY  - odpowiedzi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4FB9E110-7E17-4FFA-96A4-BAC47FE516EC}"/>
              </a:ext>
            </a:extLst>
          </p:cNvPr>
          <p:cNvSpPr txBox="1"/>
          <p:nvPr/>
        </p:nvSpPr>
        <p:spPr>
          <a:xfrm>
            <a:off x="9626458" y="7295796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>
                <a:latin typeface="Atma" pitchFamily="2" charset="-18"/>
                <a:cs typeface="Atma" pitchFamily="2" charset="-18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17292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64F33A8-DB8A-4284-BA62-6CB6EE943550}"/>
              </a:ext>
            </a:extLst>
          </p:cNvPr>
          <p:cNvSpPr/>
          <p:nvPr/>
        </p:nvSpPr>
        <p:spPr>
          <a:xfrm>
            <a:off x="248478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AFD9737-67F9-402A-853F-142213A2F206}"/>
              </a:ext>
            </a:extLst>
          </p:cNvPr>
          <p:cNvSpPr/>
          <p:nvPr/>
        </p:nvSpPr>
        <p:spPr>
          <a:xfrm>
            <a:off x="248478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62949C9-D966-4461-8234-F7E19557C551}"/>
              </a:ext>
            </a:extLst>
          </p:cNvPr>
          <p:cNvSpPr/>
          <p:nvPr/>
        </p:nvSpPr>
        <p:spPr>
          <a:xfrm>
            <a:off x="248478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F2AED426-B10C-4B6F-88FE-0E1A664CA6D8}"/>
              </a:ext>
            </a:extLst>
          </p:cNvPr>
          <p:cNvSpPr/>
          <p:nvPr/>
        </p:nvSpPr>
        <p:spPr>
          <a:xfrm>
            <a:off x="248478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B26F2BC-690C-4CE7-A46F-9F3B21F29136}"/>
              </a:ext>
            </a:extLst>
          </p:cNvPr>
          <p:cNvSpPr/>
          <p:nvPr/>
        </p:nvSpPr>
        <p:spPr>
          <a:xfrm>
            <a:off x="2309191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674D0B6C-1CDC-48BB-9F01-3C91A6291979}"/>
              </a:ext>
            </a:extLst>
          </p:cNvPr>
          <p:cNvSpPr/>
          <p:nvPr/>
        </p:nvSpPr>
        <p:spPr>
          <a:xfrm>
            <a:off x="2309191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FDC115E5-31B8-4EAB-AC9D-CB4D9010032E}"/>
              </a:ext>
            </a:extLst>
          </p:cNvPr>
          <p:cNvSpPr/>
          <p:nvPr/>
        </p:nvSpPr>
        <p:spPr>
          <a:xfrm>
            <a:off x="2309191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9B2C21C-8BB8-469F-A0B1-914B6D73C5A0}"/>
              </a:ext>
            </a:extLst>
          </p:cNvPr>
          <p:cNvSpPr/>
          <p:nvPr/>
        </p:nvSpPr>
        <p:spPr>
          <a:xfrm>
            <a:off x="2309191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8F5DA266-5371-4274-8A87-623BB1C16A8B}"/>
              </a:ext>
            </a:extLst>
          </p:cNvPr>
          <p:cNvSpPr/>
          <p:nvPr/>
        </p:nvSpPr>
        <p:spPr>
          <a:xfrm>
            <a:off x="2309191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F3635970-29FC-40FD-BCF3-E3C0F3D359A2}"/>
              </a:ext>
            </a:extLst>
          </p:cNvPr>
          <p:cNvSpPr/>
          <p:nvPr/>
        </p:nvSpPr>
        <p:spPr>
          <a:xfrm>
            <a:off x="4351683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22F18A32-0ECB-4E8F-89B2-234AF52B3C20}"/>
              </a:ext>
            </a:extLst>
          </p:cNvPr>
          <p:cNvSpPr/>
          <p:nvPr/>
        </p:nvSpPr>
        <p:spPr>
          <a:xfrm>
            <a:off x="4351683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8AF8EA7-A81D-4CF6-9559-7B33007620E3}"/>
              </a:ext>
            </a:extLst>
          </p:cNvPr>
          <p:cNvSpPr/>
          <p:nvPr/>
        </p:nvSpPr>
        <p:spPr>
          <a:xfrm>
            <a:off x="4351683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71F3DE0C-3077-49D6-A508-F4738816B96D}"/>
              </a:ext>
            </a:extLst>
          </p:cNvPr>
          <p:cNvSpPr/>
          <p:nvPr/>
        </p:nvSpPr>
        <p:spPr>
          <a:xfrm>
            <a:off x="4351683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C5E63B5-E7C1-4F07-95E4-537CF77588E7}"/>
              </a:ext>
            </a:extLst>
          </p:cNvPr>
          <p:cNvSpPr/>
          <p:nvPr/>
        </p:nvSpPr>
        <p:spPr>
          <a:xfrm>
            <a:off x="4351683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1ACD6447-4399-4150-9DEA-AE1F084EA672}"/>
              </a:ext>
            </a:extLst>
          </p:cNvPr>
          <p:cNvSpPr/>
          <p:nvPr/>
        </p:nvSpPr>
        <p:spPr>
          <a:xfrm>
            <a:off x="6404114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2C919D1D-A6F2-42A7-8FE3-B78C8EB3CF30}"/>
              </a:ext>
            </a:extLst>
          </p:cNvPr>
          <p:cNvSpPr/>
          <p:nvPr/>
        </p:nvSpPr>
        <p:spPr>
          <a:xfrm>
            <a:off x="6404114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16898064-E360-45EA-8E14-0D9DC5B1CFDA}"/>
              </a:ext>
            </a:extLst>
          </p:cNvPr>
          <p:cNvSpPr/>
          <p:nvPr/>
        </p:nvSpPr>
        <p:spPr>
          <a:xfrm>
            <a:off x="6404114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AE127CB4-39F4-4B4D-B44B-BC3D125D7F66}"/>
              </a:ext>
            </a:extLst>
          </p:cNvPr>
          <p:cNvSpPr/>
          <p:nvPr/>
        </p:nvSpPr>
        <p:spPr>
          <a:xfrm>
            <a:off x="6404114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928A68A2-3ABC-4228-B96E-2E94751895B5}"/>
              </a:ext>
            </a:extLst>
          </p:cNvPr>
          <p:cNvSpPr/>
          <p:nvPr/>
        </p:nvSpPr>
        <p:spPr>
          <a:xfrm>
            <a:off x="6404114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A7ABDC0E-1449-4A33-A43B-3F808F27AAB5}"/>
              </a:ext>
            </a:extLst>
          </p:cNvPr>
          <p:cNvSpPr/>
          <p:nvPr/>
        </p:nvSpPr>
        <p:spPr>
          <a:xfrm>
            <a:off x="8442256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4E472900-84AF-465A-954F-81577134FDC0}"/>
              </a:ext>
            </a:extLst>
          </p:cNvPr>
          <p:cNvSpPr/>
          <p:nvPr/>
        </p:nvSpPr>
        <p:spPr>
          <a:xfrm>
            <a:off x="8442256" y="2297596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EA199AAB-F61D-4E07-B4C2-FF35AFD9E880}"/>
              </a:ext>
            </a:extLst>
          </p:cNvPr>
          <p:cNvSpPr/>
          <p:nvPr/>
        </p:nvSpPr>
        <p:spPr>
          <a:xfrm>
            <a:off x="8442256" y="3570713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63258EBA-5CCD-48DD-98B4-970010A3E9B2}"/>
              </a:ext>
            </a:extLst>
          </p:cNvPr>
          <p:cNvSpPr/>
          <p:nvPr/>
        </p:nvSpPr>
        <p:spPr>
          <a:xfrm>
            <a:off x="8442256" y="4853769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68BFF065-2682-4080-AE39-F9D33DD36F98}"/>
              </a:ext>
            </a:extLst>
          </p:cNvPr>
          <p:cNvSpPr/>
          <p:nvPr/>
        </p:nvSpPr>
        <p:spPr>
          <a:xfrm>
            <a:off x="8442256" y="6117697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CACEE92-1C3F-4F1F-8E10-4D318E87D544}"/>
              </a:ext>
            </a:extLst>
          </p:cNvPr>
          <p:cNvSpPr/>
          <p:nvPr/>
        </p:nvSpPr>
        <p:spPr>
          <a:xfrm>
            <a:off x="248478" y="1033668"/>
            <a:ext cx="1977887" cy="1217378"/>
          </a:xfrm>
          <a:custGeom>
            <a:avLst/>
            <a:gdLst>
              <a:gd name="connsiteX0" fmla="*/ 0 w 1977887"/>
              <a:gd name="connsiteY0" fmla="*/ 86592 h 1217378"/>
              <a:gd name="connsiteX1" fmla="*/ 86592 w 1977887"/>
              <a:gd name="connsiteY1" fmla="*/ 0 h 1217378"/>
              <a:gd name="connsiteX2" fmla="*/ 652066 w 1977887"/>
              <a:gd name="connsiteY2" fmla="*/ 0 h 1217378"/>
              <a:gd name="connsiteX3" fmla="*/ 1199492 w 1977887"/>
              <a:gd name="connsiteY3" fmla="*/ 0 h 1217378"/>
              <a:gd name="connsiteX4" fmla="*/ 1891295 w 1977887"/>
              <a:gd name="connsiteY4" fmla="*/ 0 h 1217378"/>
              <a:gd name="connsiteX5" fmla="*/ 1977887 w 1977887"/>
              <a:gd name="connsiteY5" fmla="*/ 86592 h 1217378"/>
              <a:gd name="connsiteX6" fmla="*/ 1977887 w 1977887"/>
              <a:gd name="connsiteY6" fmla="*/ 608689 h 1217378"/>
              <a:gd name="connsiteX7" fmla="*/ 1977887 w 1977887"/>
              <a:gd name="connsiteY7" fmla="*/ 1130786 h 1217378"/>
              <a:gd name="connsiteX8" fmla="*/ 1891295 w 1977887"/>
              <a:gd name="connsiteY8" fmla="*/ 1217378 h 1217378"/>
              <a:gd name="connsiteX9" fmla="*/ 1253633 w 1977887"/>
              <a:gd name="connsiteY9" fmla="*/ 1217378 h 1217378"/>
              <a:gd name="connsiteX10" fmla="*/ 652066 w 1977887"/>
              <a:gd name="connsiteY10" fmla="*/ 1217378 h 1217378"/>
              <a:gd name="connsiteX11" fmla="*/ 86592 w 1977887"/>
              <a:gd name="connsiteY11" fmla="*/ 1217378 h 1217378"/>
              <a:gd name="connsiteX12" fmla="*/ 0 w 1977887"/>
              <a:gd name="connsiteY12" fmla="*/ 1130786 h 1217378"/>
              <a:gd name="connsiteX13" fmla="*/ 0 w 1977887"/>
              <a:gd name="connsiteY13" fmla="*/ 619131 h 1217378"/>
              <a:gd name="connsiteX14" fmla="*/ 0 w 1977887"/>
              <a:gd name="connsiteY14" fmla="*/ 86592 h 12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887" h="1217378" fill="none" extrusionOk="0">
                <a:moveTo>
                  <a:pt x="0" y="86592"/>
                </a:moveTo>
                <a:cubicBezTo>
                  <a:pt x="-4233" y="34867"/>
                  <a:pt x="39298" y="-2756"/>
                  <a:pt x="86592" y="0"/>
                </a:cubicBezTo>
                <a:cubicBezTo>
                  <a:pt x="345966" y="-9717"/>
                  <a:pt x="502552" y="-13116"/>
                  <a:pt x="652066" y="0"/>
                </a:cubicBezTo>
                <a:cubicBezTo>
                  <a:pt x="801580" y="13116"/>
                  <a:pt x="984599" y="20078"/>
                  <a:pt x="1199492" y="0"/>
                </a:cubicBezTo>
                <a:cubicBezTo>
                  <a:pt x="1414385" y="-20078"/>
                  <a:pt x="1547586" y="8075"/>
                  <a:pt x="1891295" y="0"/>
                </a:cubicBezTo>
                <a:cubicBezTo>
                  <a:pt x="1947290" y="-3488"/>
                  <a:pt x="1973133" y="45730"/>
                  <a:pt x="1977887" y="86592"/>
                </a:cubicBezTo>
                <a:cubicBezTo>
                  <a:pt x="1969804" y="283307"/>
                  <a:pt x="1987292" y="379128"/>
                  <a:pt x="1977887" y="608689"/>
                </a:cubicBezTo>
                <a:cubicBezTo>
                  <a:pt x="1968482" y="838250"/>
                  <a:pt x="1955788" y="918840"/>
                  <a:pt x="1977887" y="1130786"/>
                </a:cubicBezTo>
                <a:cubicBezTo>
                  <a:pt x="1975545" y="1173088"/>
                  <a:pt x="1946370" y="1221388"/>
                  <a:pt x="1891295" y="1217378"/>
                </a:cubicBezTo>
                <a:cubicBezTo>
                  <a:pt x="1606269" y="1208460"/>
                  <a:pt x="1465691" y="1200093"/>
                  <a:pt x="1253633" y="1217378"/>
                </a:cubicBezTo>
                <a:cubicBezTo>
                  <a:pt x="1041575" y="1234663"/>
                  <a:pt x="841066" y="1236969"/>
                  <a:pt x="652066" y="1217378"/>
                </a:cubicBezTo>
                <a:cubicBezTo>
                  <a:pt x="463066" y="1197787"/>
                  <a:pt x="199924" y="1203332"/>
                  <a:pt x="86592" y="1217378"/>
                </a:cubicBezTo>
                <a:cubicBezTo>
                  <a:pt x="30209" y="1222848"/>
                  <a:pt x="-4094" y="1179800"/>
                  <a:pt x="0" y="1130786"/>
                </a:cubicBezTo>
                <a:cubicBezTo>
                  <a:pt x="3842" y="935337"/>
                  <a:pt x="-11183" y="782265"/>
                  <a:pt x="0" y="619131"/>
                </a:cubicBezTo>
                <a:cubicBezTo>
                  <a:pt x="11183" y="455997"/>
                  <a:pt x="15706" y="339653"/>
                  <a:pt x="0" y="86592"/>
                </a:cubicBezTo>
                <a:close/>
              </a:path>
              <a:path w="1977887" h="1217378" stroke="0" extrusionOk="0">
                <a:moveTo>
                  <a:pt x="0" y="86592"/>
                </a:moveTo>
                <a:cubicBezTo>
                  <a:pt x="5321" y="28195"/>
                  <a:pt x="44530" y="2348"/>
                  <a:pt x="86592" y="0"/>
                </a:cubicBezTo>
                <a:cubicBezTo>
                  <a:pt x="240754" y="4366"/>
                  <a:pt x="421253" y="-15117"/>
                  <a:pt x="706207" y="0"/>
                </a:cubicBezTo>
                <a:cubicBezTo>
                  <a:pt x="991161" y="15117"/>
                  <a:pt x="1071827" y="18348"/>
                  <a:pt x="1289727" y="0"/>
                </a:cubicBezTo>
                <a:cubicBezTo>
                  <a:pt x="1507627" y="-18348"/>
                  <a:pt x="1731939" y="26827"/>
                  <a:pt x="1891295" y="0"/>
                </a:cubicBezTo>
                <a:cubicBezTo>
                  <a:pt x="1938284" y="-714"/>
                  <a:pt x="1986142" y="35513"/>
                  <a:pt x="1977887" y="86592"/>
                </a:cubicBezTo>
                <a:cubicBezTo>
                  <a:pt x="1991444" y="260033"/>
                  <a:pt x="1968910" y="346851"/>
                  <a:pt x="1977887" y="577363"/>
                </a:cubicBezTo>
                <a:cubicBezTo>
                  <a:pt x="1986864" y="807875"/>
                  <a:pt x="1961858" y="1014120"/>
                  <a:pt x="1977887" y="1130786"/>
                </a:cubicBezTo>
                <a:cubicBezTo>
                  <a:pt x="1976142" y="1168508"/>
                  <a:pt x="1934056" y="1227973"/>
                  <a:pt x="1891295" y="1217378"/>
                </a:cubicBezTo>
                <a:cubicBezTo>
                  <a:pt x="1716793" y="1196127"/>
                  <a:pt x="1448992" y="1240136"/>
                  <a:pt x="1325821" y="1217378"/>
                </a:cubicBezTo>
                <a:cubicBezTo>
                  <a:pt x="1202650" y="1194620"/>
                  <a:pt x="943684" y="1223525"/>
                  <a:pt x="742301" y="1217378"/>
                </a:cubicBezTo>
                <a:cubicBezTo>
                  <a:pt x="540918" y="1211231"/>
                  <a:pt x="256026" y="1231946"/>
                  <a:pt x="86592" y="1217378"/>
                </a:cubicBezTo>
                <a:cubicBezTo>
                  <a:pt x="38343" y="1219101"/>
                  <a:pt x="5920" y="1186865"/>
                  <a:pt x="0" y="1130786"/>
                </a:cubicBezTo>
                <a:cubicBezTo>
                  <a:pt x="14476" y="869967"/>
                  <a:pt x="9286" y="775347"/>
                  <a:pt x="0" y="608689"/>
                </a:cubicBezTo>
                <a:cubicBezTo>
                  <a:pt x="-9286" y="442031"/>
                  <a:pt x="2766" y="201531"/>
                  <a:pt x="0" y="865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>
                      <a:gd name="adj" fmla="val 71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pięciokąt 36">
            <a:extLst>
              <a:ext uri="{FF2B5EF4-FFF2-40B4-BE49-F238E27FC236}">
                <a16:creationId xmlns:a16="http://schemas.microsoft.com/office/drawing/2014/main" id="{A4D8C64E-8157-4B24-BD4D-F68294B33F93}"/>
              </a:ext>
            </a:extLst>
          </p:cNvPr>
          <p:cNvSpPr/>
          <p:nvPr/>
        </p:nvSpPr>
        <p:spPr>
          <a:xfrm rot="5400000">
            <a:off x="3073468" y="-109333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: pięciokąt 37">
            <a:extLst>
              <a:ext uri="{FF2B5EF4-FFF2-40B4-BE49-F238E27FC236}">
                <a16:creationId xmlns:a16="http://schemas.microsoft.com/office/drawing/2014/main" id="{A9D1A576-755E-43AF-A438-901ED9150443}"/>
              </a:ext>
            </a:extLst>
          </p:cNvPr>
          <p:cNvSpPr/>
          <p:nvPr/>
        </p:nvSpPr>
        <p:spPr>
          <a:xfrm rot="5400000">
            <a:off x="1025387" y="-95397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: pięciokąt 40">
            <a:extLst>
              <a:ext uri="{FF2B5EF4-FFF2-40B4-BE49-F238E27FC236}">
                <a16:creationId xmlns:a16="http://schemas.microsoft.com/office/drawing/2014/main" id="{24710227-28E6-4FF3-A33C-A8BEB0AC0EDE}"/>
              </a:ext>
            </a:extLst>
          </p:cNvPr>
          <p:cNvSpPr/>
          <p:nvPr/>
        </p:nvSpPr>
        <p:spPr>
          <a:xfrm rot="5400000">
            <a:off x="7170666" y="-119375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519E2403-7797-42D5-A6AB-D4A7701FAECE}"/>
              </a:ext>
            </a:extLst>
          </p:cNvPr>
          <p:cNvSpPr/>
          <p:nvPr/>
        </p:nvSpPr>
        <p:spPr>
          <a:xfrm rot="5400000">
            <a:off x="5122585" y="-105439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: pięciokąt 42">
            <a:extLst>
              <a:ext uri="{FF2B5EF4-FFF2-40B4-BE49-F238E27FC236}">
                <a16:creationId xmlns:a16="http://schemas.microsoft.com/office/drawing/2014/main" id="{AD702AF3-569B-43E0-B44C-9AEF0CCBC93E}"/>
              </a:ext>
            </a:extLst>
          </p:cNvPr>
          <p:cNvSpPr/>
          <p:nvPr/>
        </p:nvSpPr>
        <p:spPr>
          <a:xfrm rot="5400000">
            <a:off x="9204256" y="-109333"/>
            <a:ext cx="467138" cy="1977886"/>
          </a:xfrm>
          <a:custGeom>
            <a:avLst/>
            <a:gdLst>
              <a:gd name="connsiteX0" fmla="*/ 0 w 467138"/>
              <a:gd name="connsiteY0" fmla="*/ 0 h 1977886"/>
              <a:gd name="connsiteX1" fmla="*/ 313081 w 467138"/>
              <a:gd name="connsiteY1" fmla="*/ 0 h 1977886"/>
              <a:gd name="connsiteX2" fmla="*/ 385488 w 467138"/>
              <a:gd name="connsiteY2" fmla="*/ 464803 h 1977886"/>
              <a:gd name="connsiteX3" fmla="*/ 467138 w 467138"/>
              <a:gd name="connsiteY3" fmla="*/ 988943 h 1977886"/>
              <a:gd name="connsiteX4" fmla="*/ 387028 w 467138"/>
              <a:gd name="connsiteY4" fmla="*/ 1503193 h 1977886"/>
              <a:gd name="connsiteX5" fmla="*/ 313081 w 467138"/>
              <a:gd name="connsiteY5" fmla="*/ 1977886 h 1977886"/>
              <a:gd name="connsiteX6" fmla="*/ 0 w 467138"/>
              <a:gd name="connsiteY6" fmla="*/ 1977886 h 1977886"/>
              <a:gd name="connsiteX7" fmla="*/ 0 w 467138"/>
              <a:gd name="connsiteY7" fmla="*/ 1279033 h 1977886"/>
              <a:gd name="connsiteX8" fmla="*/ 0 w 467138"/>
              <a:gd name="connsiteY8" fmla="*/ 679074 h 1977886"/>
              <a:gd name="connsiteX9" fmla="*/ 0 w 467138"/>
              <a:gd name="connsiteY9" fmla="*/ 0 h 19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38" h="1977886" fill="none" extrusionOk="0">
                <a:moveTo>
                  <a:pt x="0" y="0"/>
                </a:moveTo>
                <a:cubicBezTo>
                  <a:pt x="123397" y="9995"/>
                  <a:pt x="211534" y="-3501"/>
                  <a:pt x="313081" y="0"/>
                </a:cubicBezTo>
                <a:cubicBezTo>
                  <a:pt x="350855" y="151347"/>
                  <a:pt x="386165" y="346008"/>
                  <a:pt x="385488" y="464803"/>
                </a:cubicBezTo>
                <a:cubicBezTo>
                  <a:pt x="384811" y="583598"/>
                  <a:pt x="429378" y="740866"/>
                  <a:pt x="467138" y="988943"/>
                </a:cubicBezTo>
                <a:cubicBezTo>
                  <a:pt x="412639" y="1237335"/>
                  <a:pt x="442821" y="1250819"/>
                  <a:pt x="387028" y="1503193"/>
                </a:cubicBezTo>
                <a:cubicBezTo>
                  <a:pt x="331235" y="1755567"/>
                  <a:pt x="352685" y="1792666"/>
                  <a:pt x="313081" y="1977886"/>
                </a:cubicBezTo>
                <a:cubicBezTo>
                  <a:pt x="239372" y="1964817"/>
                  <a:pt x="107802" y="1975053"/>
                  <a:pt x="0" y="1977886"/>
                </a:cubicBezTo>
                <a:cubicBezTo>
                  <a:pt x="-19487" y="1673360"/>
                  <a:pt x="-16889" y="1556746"/>
                  <a:pt x="0" y="1279033"/>
                </a:cubicBezTo>
                <a:cubicBezTo>
                  <a:pt x="16889" y="1001320"/>
                  <a:pt x="18766" y="937081"/>
                  <a:pt x="0" y="679074"/>
                </a:cubicBezTo>
                <a:cubicBezTo>
                  <a:pt x="-18766" y="421067"/>
                  <a:pt x="-20079" y="146589"/>
                  <a:pt x="0" y="0"/>
                </a:cubicBezTo>
                <a:close/>
              </a:path>
              <a:path w="467138" h="1977886" stroke="0" extrusionOk="0">
                <a:moveTo>
                  <a:pt x="0" y="0"/>
                </a:moveTo>
                <a:cubicBezTo>
                  <a:pt x="112643" y="-2169"/>
                  <a:pt x="191823" y="-15487"/>
                  <a:pt x="313081" y="0"/>
                </a:cubicBezTo>
                <a:cubicBezTo>
                  <a:pt x="348047" y="213361"/>
                  <a:pt x="335844" y="275076"/>
                  <a:pt x="385488" y="464803"/>
                </a:cubicBezTo>
                <a:cubicBezTo>
                  <a:pt x="435132" y="654530"/>
                  <a:pt x="426271" y="854485"/>
                  <a:pt x="467138" y="988943"/>
                </a:cubicBezTo>
                <a:cubicBezTo>
                  <a:pt x="426414" y="1167569"/>
                  <a:pt x="406775" y="1342792"/>
                  <a:pt x="387028" y="1503193"/>
                </a:cubicBezTo>
                <a:cubicBezTo>
                  <a:pt x="367282" y="1663594"/>
                  <a:pt x="339634" y="1874118"/>
                  <a:pt x="313081" y="1977886"/>
                </a:cubicBezTo>
                <a:cubicBezTo>
                  <a:pt x="207576" y="1968870"/>
                  <a:pt x="66506" y="1976879"/>
                  <a:pt x="0" y="1977886"/>
                </a:cubicBezTo>
                <a:cubicBezTo>
                  <a:pt x="2614" y="1740584"/>
                  <a:pt x="15799" y="1628855"/>
                  <a:pt x="0" y="1338370"/>
                </a:cubicBezTo>
                <a:cubicBezTo>
                  <a:pt x="-15799" y="1047885"/>
                  <a:pt x="-29939" y="913286"/>
                  <a:pt x="0" y="659295"/>
                </a:cubicBezTo>
                <a:cubicBezTo>
                  <a:pt x="29939" y="405304"/>
                  <a:pt x="16076" y="325081"/>
                  <a:pt x="0" y="0"/>
                </a:cubicBezTo>
                <a:close/>
              </a:path>
            </a:pathLst>
          </a:custGeom>
          <a:solidFill>
            <a:srgbClr val="FC45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8645368">
                  <a:prstGeom prst="homePlate">
                    <a:avLst>
                      <a:gd name="adj" fmla="val 329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3C7461D-01CA-4D70-9E27-167E3897DECD}"/>
              </a:ext>
            </a:extLst>
          </p:cNvPr>
          <p:cNvSpPr txBox="1"/>
          <p:nvPr/>
        </p:nvSpPr>
        <p:spPr>
          <a:xfrm>
            <a:off x="796434" y="70888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DANIA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063D898-533F-43DA-875F-44CF981B1091}"/>
              </a:ext>
            </a:extLst>
          </p:cNvPr>
          <p:cNvSpPr txBox="1"/>
          <p:nvPr/>
        </p:nvSpPr>
        <p:spPr>
          <a:xfrm>
            <a:off x="2785814" y="70888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KOLĘDY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6EAB651-6629-44DE-9786-4C6E30323163}"/>
              </a:ext>
            </a:extLst>
          </p:cNvPr>
          <p:cNvSpPr txBox="1"/>
          <p:nvPr/>
        </p:nvSpPr>
        <p:spPr>
          <a:xfrm>
            <a:off x="4842767" y="70408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ŚWIĘTY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F3A37F7F-013A-4575-B1C3-49857F2F56A9}"/>
              </a:ext>
            </a:extLst>
          </p:cNvPr>
          <p:cNvSpPr txBox="1"/>
          <p:nvPr/>
        </p:nvSpPr>
        <p:spPr>
          <a:xfrm>
            <a:off x="6727152" y="70408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ZWYCZAJE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4610736-AB00-455F-A976-AD3B98DB8362}"/>
              </a:ext>
            </a:extLst>
          </p:cNvPr>
          <p:cNvSpPr txBox="1"/>
          <p:nvPr/>
        </p:nvSpPr>
        <p:spPr>
          <a:xfrm>
            <a:off x="8615111" y="69529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" pitchFamily="2" charset="-18"/>
                <a:cs typeface="Atma" pitchFamily="2" charset="-18"/>
              </a:rPr>
              <a:t>RÓŻNE TAKIE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82B87B-0F44-484E-88AA-5E32131FB221}"/>
              </a:ext>
            </a:extLst>
          </p:cNvPr>
          <p:cNvSpPr txBox="1"/>
          <p:nvPr/>
        </p:nvSpPr>
        <p:spPr>
          <a:xfrm>
            <a:off x="2328449" y="1243788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 brzmi 3 zwrotka kolędy: „Przybieżeli do Betlejem pasterze”?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D0C3987-4D4B-49FD-BC3E-F2D5AF300B1D}"/>
              </a:ext>
            </a:extLst>
          </p:cNvPr>
          <p:cNvSpPr txBox="1"/>
          <p:nvPr/>
        </p:nvSpPr>
        <p:spPr>
          <a:xfrm>
            <a:off x="282026" y="1401999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spopularyzowało pierniki?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FC0B1324-2533-45A7-9A77-6E578763B42B}"/>
              </a:ext>
            </a:extLst>
          </p:cNvPr>
          <p:cNvSpPr txBox="1"/>
          <p:nvPr/>
        </p:nvSpPr>
        <p:spPr>
          <a:xfrm>
            <a:off x="6438282" y="1417966"/>
            <a:ext cx="196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Kim jest turoń?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DBE1C6D1-62A5-409D-87CA-07026AB5C6C1}"/>
              </a:ext>
            </a:extLst>
          </p:cNvPr>
          <p:cNvSpPr txBox="1"/>
          <p:nvPr/>
        </p:nvSpPr>
        <p:spPr>
          <a:xfrm>
            <a:off x="4402416" y="1368840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Kim był prawdziwy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św. Mikołaj?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20AB4091-C259-422E-9275-667AF5724A8A}"/>
              </a:ext>
            </a:extLst>
          </p:cNvPr>
          <p:cNvSpPr txBox="1"/>
          <p:nvPr/>
        </p:nvSpPr>
        <p:spPr>
          <a:xfrm>
            <a:off x="8449400" y="1192191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Kto sprowadził do USA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poinsecję,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tzw. gwiazdę betlejemską? </a:t>
            </a: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856AB2F4-BED2-4432-8F11-4E8F77EFFBC6}"/>
              </a:ext>
            </a:extLst>
          </p:cNvPr>
          <p:cNvSpPr txBox="1"/>
          <p:nvPr/>
        </p:nvSpPr>
        <p:spPr>
          <a:xfrm>
            <a:off x="2277011" y="2657679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 brzmi 2 zwrotka kolędy: „W żłobie leży…”?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BE19C996-0427-4D7F-B661-31AE122D8FEA}"/>
              </a:ext>
            </a:extLst>
          </p:cNvPr>
          <p:cNvSpPr txBox="1"/>
          <p:nvPr/>
        </p:nvSpPr>
        <p:spPr>
          <a:xfrm>
            <a:off x="241145" y="2651584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dodaje się do grzańca?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9AAFA05-291E-4C51-B171-A0F46BA1D64E}"/>
              </a:ext>
            </a:extLst>
          </p:cNvPr>
          <p:cNvSpPr txBox="1"/>
          <p:nvPr/>
        </p:nvSpPr>
        <p:spPr>
          <a:xfrm>
            <a:off x="6397401" y="2662098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oznacza napis na drzwiach: C + M + B?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400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8FCEF753-1998-4739-ADA3-C5130E4BA1B0}"/>
              </a:ext>
            </a:extLst>
          </p:cNvPr>
          <p:cNvSpPr txBox="1"/>
          <p:nvPr/>
        </p:nvSpPr>
        <p:spPr>
          <a:xfrm>
            <a:off x="4354909" y="2589750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zorganizował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św. Franciszek z Asyżu?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500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072E0BE-2B6A-4EFE-9600-05C2032E9995}"/>
              </a:ext>
            </a:extLst>
          </p:cNvPr>
          <p:cNvSpPr txBox="1"/>
          <p:nvPr/>
        </p:nvSpPr>
        <p:spPr>
          <a:xfrm>
            <a:off x="8428397" y="2655615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oznacza nazwa miasta Betlejem?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500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7069754-90B2-48AC-9D05-004EC65A1E72}"/>
              </a:ext>
            </a:extLst>
          </p:cNvPr>
          <p:cNvSpPr txBox="1"/>
          <p:nvPr/>
        </p:nvSpPr>
        <p:spPr>
          <a:xfrm>
            <a:off x="2317892" y="3770114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Jaka jest poprawna pisownia słowa: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kolęda/</a:t>
            </a:r>
            <a:r>
              <a:rPr lang="pl-PL" sz="1600" b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kolenda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500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498722D-7875-4572-A604-940DFFCD853C}"/>
              </a:ext>
            </a:extLst>
          </p:cNvPr>
          <p:cNvSpPr txBox="1"/>
          <p:nvPr/>
        </p:nvSpPr>
        <p:spPr>
          <a:xfrm>
            <a:off x="282026" y="3904998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Z czego przygotowuje się kutię?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D8B735A3-FFC3-45DF-9119-12EA6ACBDC70}"/>
              </a:ext>
            </a:extLst>
          </p:cNvPr>
          <p:cNvSpPr txBox="1"/>
          <p:nvPr/>
        </p:nvSpPr>
        <p:spPr>
          <a:xfrm>
            <a:off x="6397401" y="3686165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 popularna jest piosenka </a:t>
            </a:r>
            <a:r>
              <a:rPr lang="pl-PL" sz="1600" b="1" i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Careless</a:t>
            </a:r>
            <a:r>
              <a:rPr lang="pl-PL" sz="1600" b="1" i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 </a:t>
            </a:r>
            <a:r>
              <a:rPr lang="pl-PL" sz="1600" b="1" i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Whisper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?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(</a:t>
            </a:r>
            <a:r>
              <a:rPr lang="pl-PL" sz="1600" b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Last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 </a:t>
            </a:r>
            <a:r>
              <a:rPr lang="pl-PL" sz="1600" b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Christmas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) </a:t>
            </a: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2F183207-C269-4553-95C1-80BA24C5D1F2}"/>
              </a:ext>
            </a:extLst>
          </p:cNvPr>
          <p:cNvSpPr txBox="1"/>
          <p:nvPr/>
        </p:nvSpPr>
        <p:spPr>
          <a:xfrm>
            <a:off x="4402416" y="3909417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Ile jest reniferów w zaprzęgu św. Mikołaja?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1DD32E98-AD77-4617-A796-782391E0B5A1}"/>
              </a:ext>
            </a:extLst>
          </p:cNvPr>
          <p:cNvSpPr txBox="1"/>
          <p:nvPr/>
        </p:nvSpPr>
        <p:spPr>
          <a:xfrm>
            <a:off x="8458824" y="3745646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Gdzie stawiano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snopek siana?/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Symbolem czego był…?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8BDD366-FE44-414F-B283-498A0713DA71}"/>
              </a:ext>
            </a:extLst>
          </p:cNvPr>
          <p:cNvSpPr txBox="1"/>
          <p:nvPr/>
        </p:nvSpPr>
        <p:spPr>
          <a:xfrm>
            <a:off x="2277011" y="5198256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wyśpiewują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aniołowie?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EA994350-A570-491D-A0E1-12DCBEC0A3B4}"/>
              </a:ext>
            </a:extLst>
          </p:cNvPr>
          <p:cNvSpPr txBox="1"/>
          <p:nvPr/>
        </p:nvSpPr>
        <p:spPr>
          <a:xfrm>
            <a:off x="262768" y="5093140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Czego kształtem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inspirowana jest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lukrowa laska?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9F147B70-41E2-4B75-82F9-4AAE0FC137C6}"/>
              </a:ext>
            </a:extLst>
          </p:cNvPr>
          <p:cNvSpPr txBox="1"/>
          <p:nvPr/>
        </p:nvSpPr>
        <p:spPr>
          <a:xfrm>
            <a:off x="6397401" y="5202675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przynieśli Trzej Królowie?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B9CFAED7-84E4-49B4-A084-5175F058F667}"/>
              </a:ext>
            </a:extLst>
          </p:cNvPr>
          <p:cNvSpPr txBox="1"/>
          <p:nvPr/>
        </p:nvSpPr>
        <p:spPr>
          <a:xfrm>
            <a:off x="4361535" y="5196580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 się nazywa wioska św. Mikołaja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6521B80-29A2-463D-97AC-5BECF74AF1BA}"/>
              </a:ext>
            </a:extLst>
          </p:cNvPr>
          <p:cNvSpPr txBox="1"/>
          <p:nvPr/>
        </p:nvSpPr>
        <p:spPr>
          <a:xfrm>
            <a:off x="8428397" y="5196192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oznacza słowo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Tannenbaum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2E6ADC82-775E-42E8-8943-77DD1C2EC17A}"/>
              </a:ext>
            </a:extLst>
          </p:cNvPr>
          <p:cNvSpPr txBox="1"/>
          <p:nvPr/>
        </p:nvSpPr>
        <p:spPr>
          <a:xfrm>
            <a:off x="2302566" y="6434543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Kiedy powstała kolęda: „Cicha noc”?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300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326C83FA-429C-4A1A-93B3-49882DEA8CAE}"/>
              </a:ext>
            </a:extLst>
          </p:cNvPr>
          <p:cNvSpPr txBox="1"/>
          <p:nvPr/>
        </p:nvSpPr>
        <p:spPr>
          <a:xfrm>
            <a:off x="285339" y="6210641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robi się z zakwasu buraka?/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Jakie właściwości ma zakwas z buraka?  </a:t>
            </a: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200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7CF86DCF-7A8D-4304-B338-504A2D19AAF5}"/>
              </a:ext>
            </a:extLst>
          </p:cNvPr>
          <p:cNvSpPr txBox="1"/>
          <p:nvPr/>
        </p:nvSpPr>
        <p:spPr>
          <a:xfrm>
            <a:off x="6422956" y="6438962"/>
            <a:ext cx="196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Co skonstruował Thomas A. Edison?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500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DC24E9A-C518-4CA1-A86B-183791496997}"/>
              </a:ext>
            </a:extLst>
          </p:cNvPr>
          <p:cNvSpPr txBox="1"/>
          <p:nvPr/>
        </p:nvSpPr>
        <p:spPr>
          <a:xfrm>
            <a:off x="4358827" y="6333752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Kim był Dziadek Mróz </a:t>
            </a: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(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ros. </a:t>
            </a:r>
            <a:r>
              <a:rPr lang="az-Cyrl-AZ" sz="1600" b="1" dirty="0">
                <a:latin typeface="Atma" pitchFamily="2" charset="-18"/>
                <a:ea typeface="Tahoma" panose="020B0604030504040204" pitchFamily="34" charset="0"/>
                <a:cs typeface="Atma Light" pitchFamily="2" charset="-18"/>
              </a:rPr>
              <a:t>Дед Мороз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,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 err="1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Ded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 Moroz</a:t>
            </a:r>
            <a:r>
              <a:rPr lang="az-Cyrl-AZ" sz="1600" dirty="0">
                <a:latin typeface="Atma" pitchFamily="2" charset="-18"/>
                <a:ea typeface="Tahoma" panose="020B0604030504040204" pitchFamily="34" charset="0"/>
                <a:cs typeface="Atma Light" pitchFamily="2" charset="-18"/>
              </a:rPr>
              <a:t>)</a:t>
            </a: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?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400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ADF44C5-11B3-4C4B-B7A9-FE44DCC8A795}"/>
              </a:ext>
            </a:extLst>
          </p:cNvPr>
          <p:cNvSpPr txBox="1"/>
          <p:nvPr/>
        </p:nvSpPr>
        <p:spPr>
          <a:xfrm>
            <a:off x="8442877" y="6333752"/>
            <a:ext cx="1963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Dla kogo jest dodatkowy talerz </a:t>
            </a:r>
            <a:b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</a:br>
            <a:r>
              <a:rPr lang="pl-PL" sz="1600" b="1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przy wigilijnym stole?</a:t>
            </a:r>
          </a:p>
          <a:p>
            <a:pPr algn="ctr"/>
            <a:r>
              <a:rPr lang="pl-PL" sz="1600" dirty="0">
                <a:latin typeface="Atma Light" pitchFamily="2" charset="-18"/>
                <a:ea typeface="Tahoma" panose="020B0604030504040204" pitchFamily="34" charset="0"/>
                <a:cs typeface="Atma Light" pitchFamily="2" charset="-18"/>
              </a:rPr>
              <a:t>100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3A8861C3-72F4-4DF6-AD8D-CE44188E49A9}"/>
              </a:ext>
            </a:extLst>
          </p:cNvPr>
          <p:cNvSpPr txBox="1"/>
          <p:nvPr/>
        </p:nvSpPr>
        <p:spPr>
          <a:xfrm>
            <a:off x="1792093" y="100780"/>
            <a:ext cx="702307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tma Light" pitchFamily="2" charset="-18"/>
                <a:cs typeface="Atma Light" pitchFamily="2" charset="-18"/>
              </a:rPr>
              <a:t>BOŻONARODZENIOWE JEOPARDY – poprawne pytania</a:t>
            </a:r>
            <a:br>
              <a:rPr lang="pl-PL" b="1" dirty="0">
                <a:latin typeface="Atma" pitchFamily="2" charset="-18"/>
                <a:cs typeface="Atma" pitchFamily="2" charset="-18"/>
              </a:rPr>
            </a:br>
            <a:r>
              <a:rPr lang="pl-PL" sz="1050" dirty="0">
                <a:latin typeface="Atma" pitchFamily="2" charset="-18"/>
                <a:cs typeface="Atma" pitchFamily="2" charset="-18"/>
              </a:rPr>
              <a:t>(NIE MUSZĄ BRZMIEĆ DOSŁOWNIE TAK SAMO; WAZNE BY BYŁY W FORMIE PYTANIA I ZAWIERAŁY KLUCZOWE SŁOWO/SŁOWA)</a:t>
            </a:r>
            <a:endParaRPr lang="pl-PL" dirty="0">
              <a:latin typeface="Atma" pitchFamily="2" charset="-18"/>
              <a:cs typeface="Atma" pitchFamily="2" charset="-18"/>
            </a:endParaRP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BC098F74-EA6A-4C0C-A922-F1F52AA2A39F}"/>
              </a:ext>
            </a:extLst>
          </p:cNvPr>
          <p:cNvSpPr txBox="1"/>
          <p:nvPr/>
        </p:nvSpPr>
        <p:spPr>
          <a:xfrm>
            <a:off x="9626458" y="7295796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>
                <a:latin typeface="Atma" pitchFamily="2" charset="-18"/>
                <a:cs typeface="Atma" pitchFamily="2" charset="-18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65275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9" descr="Obraz zawierający czerwony, kobieta, siedzi, biały&#10;&#10;Opis wygenerowany automatycznie">
            <a:extLst>
              <a:ext uri="{FF2B5EF4-FFF2-40B4-BE49-F238E27FC236}">
                <a16:creationId xmlns:a16="http://schemas.microsoft.com/office/drawing/2014/main" id="{241CA890-A7F2-4413-93E9-240C623F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361" y="2345635"/>
            <a:ext cx="10739174" cy="5247228"/>
          </a:xfrm>
          <a:prstGeom prst="rect">
            <a:avLst/>
          </a:prstGeom>
        </p:spPr>
      </p:pic>
      <p:pic>
        <p:nvPicPr>
          <p:cNvPr id="3" name="Obraz 2" descr="Obraz zawierający gra&#10;&#10;Opis wygenerowany automatycznie">
            <a:extLst>
              <a:ext uri="{FF2B5EF4-FFF2-40B4-BE49-F238E27FC236}">
                <a16:creationId xmlns:a16="http://schemas.microsoft.com/office/drawing/2014/main" id="{96B6ECC9-819E-4FCD-AB3C-3F585DF67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53548" y="2421437"/>
            <a:ext cx="7832351" cy="49216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697BCBB-F8B8-49D1-AA65-77AA586A2D15}"/>
              </a:ext>
            </a:extLst>
          </p:cNvPr>
          <p:cNvSpPr txBox="1"/>
          <p:nvPr/>
        </p:nvSpPr>
        <p:spPr>
          <a:xfrm>
            <a:off x="1815852" y="148417"/>
            <a:ext cx="612157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tma" pitchFamily="2" charset="-18"/>
                <a:cs typeface="Atma" pitchFamily="2" charset="-18"/>
              </a:rPr>
              <a:t>SPOTKANIE ONLINE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BCFA1BE-4BFD-41B1-BCE9-66873489D504}"/>
              </a:ext>
            </a:extLst>
          </p:cNvPr>
          <p:cNvSpPr txBox="1"/>
          <p:nvPr/>
        </p:nvSpPr>
        <p:spPr>
          <a:xfrm>
            <a:off x="1638435" y="3210891"/>
            <a:ext cx="60047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</a:rPr>
              <a:t>Zabawa oparta jest na zasadach JEOPARDY czyli do odsłanianej odpowiedzi należy zadać poprawne pytanie.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</a:rPr>
              <a:t>Osoby wybierają po kolei kategorię i pole z punktacją, np. DANIA za 100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</a:rPr>
              <a:t>Prowadzący odsłania je (kasując ramkę w trybie edycji  prezentacji)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dirty="0">
                <a:latin typeface="Atma" pitchFamily="2" charset="-18"/>
                <a:cs typeface="Atma" pitchFamily="2" charset="-18"/>
              </a:rPr>
              <a:t>a osoba lub drużyna musi zadać w ciągu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 15 sekund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dirty="0">
                <a:latin typeface="Atma" pitchFamily="2" charset="-18"/>
                <a:cs typeface="Atma" pitchFamily="2" charset="-18"/>
              </a:rPr>
              <a:t>prawidłowe pytanie do widocznej odpowiedzi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dirty="0">
                <a:latin typeface="Atma" pitchFamily="2" charset="-18"/>
                <a:cs typeface="Atma" pitchFamily="2" charset="-18"/>
              </a:rPr>
              <a:t>np..: 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Kto stworzył…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lub 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Kim jest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…? 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Co to jest…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? itp.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Za poprawnie zadane pytanie przysługuje podana ilość punktów</a:t>
            </a:r>
            <a:b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</a:b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czyli 100 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Za źle sformułowane pytanie – punkty karne o tej samej wartości </a:t>
            </a:r>
            <a:b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</a:b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czyli -100 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Dobrej zabawy!</a:t>
            </a:r>
            <a:endParaRPr lang="pl-PL" sz="1600" dirty="0">
              <a:latin typeface="Atma" pitchFamily="2" charset="-18"/>
              <a:cs typeface="Atma" pitchFamily="2" charset="-18"/>
            </a:endParaRP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F497026-E54F-42B7-9A03-D6FAB787C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482" y="6552698"/>
            <a:ext cx="1718362" cy="670582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D7452E-1327-4C0D-B9F5-E177D0DD7CB7}"/>
              </a:ext>
            </a:extLst>
          </p:cNvPr>
          <p:cNvSpPr txBox="1"/>
          <p:nvPr/>
        </p:nvSpPr>
        <p:spPr>
          <a:xfrm>
            <a:off x="1638436" y="2661185"/>
            <a:ext cx="612157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tma" pitchFamily="2" charset="-18"/>
                <a:cs typeface="Atma" pitchFamily="2" charset="-18"/>
              </a:rPr>
              <a:t>ZASADY ZABAWY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101A5C-D4CE-4384-AA0C-14E319FC6E0D}"/>
              </a:ext>
            </a:extLst>
          </p:cNvPr>
          <p:cNvSpPr txBox="1"/>
          <p:nvPr/>
        </p:nvSpPr>
        <p:spPr>
          <a:xfrm>
            <a:off x="387626" y="583172"/>
            <a:ext cx="9750287" cy="204344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Ten plik przygotowany jest do przeprowadzenia zabawy z wykorzystaniem Power Pointa. Można też skopiować pliki do platform miro,  </a:t>
            </a:r>
            <a:r>
              <a:rPr lang="pl-PL" sz="1200" dirty="0" err="1">
                <a:latin typeface="Atma" pitchFamily="2" charset="-18"/>
                <a:cs typeface="Atma" pitchFamily="2" charset="-18"/>
              </a:rPr>
              <a:t>jamboard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czy mural (uwaga, na pierwszym slajdzie są warstwy). Zasady zabawy poniżej.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Grać mogą pojedyncze osoby jak i zespoły. Jednakże niewskazane jest łączenie uczestników w wirtualne pokoje, ponieważ nie będą słyszeć pozostałych grup.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Na pierwszym slajdzie pod każdą wartością ukryta jest odpowiedź, a z kolei pod nią prawidłowe pytanie. </a:t>
            </a:r>
          </a:p>
          <a:p>
            <a:pPr>
              <a:spcAft>
                <a:spcPts val="1200"/>
              </a:spcAft>
              <a:buSzPct val="150000"/>
            </a:pPr>
            <a:endParaRPr lang="pl-PL" sz="1200" dirty="0">
              <a:latin typeface="Atma" pitchFamily="2" charset="-18"/>
              <a:cs typeface="Atma" pitchFamily="2" charset="-18"/>
            </a:endParaRP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Pozostałe slajdy to pomoc i instrukcja dla prowadzącego; sugeruję je zapisać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w osobnym pliku a do zabawy online użyć tylko pierwszego slajdu. </a:t>
            </a:r>
            <a: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Najlepiej jest prowadzić zabawę udostępniając ekran w trybie edycji prezentacji, ponieważ prowadzący musi kasować wybrane pole z punktacją, </a:t>
            </a:r>
            <a:b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</a:br>
            <a: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by odsłonić odpowiedź, a później ukryte pod nim prawidłowe pytanie.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Dobrej zabawy! Ho, ho!</a:t>
            </a:r>
            <a:endParaRPr lang="pl-PL" sz="1200" dirty="0">
              <a:latin typeface="Atma" pitchFamily="2" charset="-18"/>
              <a:cs typeface="Atma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EF7FC4D-EE14-4CA8-BAF9-92AF9CF1C7E9}"/>
              </a:ext>
            </a:extLst>
          </p:cNvPr>
          <p:cNvSpPr txBox="1"/>
          <p:nvPr/>
        </p:nvSpPr>
        <p:spPr>
          <a:xfrm>
            <a:off x="9638264" y="7216122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>
                <a:latin typeface="Atma" pitchFamily="2" charset="-18"/>
                <a:cs typeface="Atma" pitchFamily="2" charset="-18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363327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9" descr="Obraz zawierający czerwony, kobieta, siedzi, biały&#10;&#10;Opis wygenerowany automatycznie">
            <a:extLst>
              <a:ext uri="{FF2B5EF4-FFF2-40B4-BE49-F238E27FC236}">
                <a16:creationId xmlns:a16="http://schemas.microsoft.com/office/drawing/2014/main" id="{241CA890-A7F2-4413-93E9-240C623F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361" y="2345635"/>
            <a:ext cx="10739174" cy="5247228"/>
          </a:xfrm>
          <a:prstGeom prst="rect">
            <a:avLst/>
          </a:prstGeom>
        </p:spPr>
      </p:pic>
      <p:pic>
        <p:nvPicPr>
          <p:cNvPr id="3" name="Obraz 2" descr="Obraz zawierający gra&#10;&#10;Opis wygenerowany automatycznie">
            <a:extLst>
              <a:ext uri="{FF2B5EF4-FFF2-40B4-BE49-F238E27FC236}">
                <a16:creationId xmlns:a16="http://schemas.microsoft.com/office/drawing/2014/main" id="{96B6ECC9-819E-4FCD-AB3C-3F585DF67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53549" y="2421437"/>
            <a:ext cx="7331436" cy="49216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697BCBB-F8B8-49D1-AA65-77AA586A2D15}"/>
              </a:ext>
            </a:extLst>
          </p:cNvPr>
          <p:cNvSpPr txBox="1"/>
          <p:nvPr/>
        </p:nvSpPr>
        <p:spPr>
          <a:xfrm>
            <a:off x="1805913" y="161683"/>
            <a:ext cx="612157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tma" pitchFamily="2" charset="-18"/>
                <a:cs typeface="Atma" pitchFamily="2" charset="-18"/>
              </a:rPr>
              <a:t>SPOTKANIE NA ŻYWO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BCFA1BE-4BFD-41B1-BCE9-66873489D504}"/>
              </a:ext>
            </a:extLst>
          </p:cNvPr>
          <p:cNvSpPr txBox="1"/>
          <p:nvPr/>
        </p:nvSpPr>
        <p:spPr>
          <a:xfrm>
            <a:off x="1805913" y="3516195"/>
            <a:ext cx="5079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</a:rPr>
              <a:t>Osoby lub drużyny wybierają po kolei kategorię i pole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dirty="0">
                <a:latin typeface="Atma" pitchFamily="2" charset="-18"/>
                <a:cs typeface="Atma" pitchFamily="2" charset="-18"/>
              </a:rPr>
              <a:t>z punktacją , np. DANIA za 100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</a:rPr>
              <a:t>Prowadzący odsłania je a osoba lub drużyna musi zadać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dirty="0">
                <a:latin typeface="Atma" pitchFamily="2" charset="-18"/>
                <a:cs typeface="Atma" pitchFamily="2" charset="-18"/>
              </a:rPr>
              <a:t>w ciągu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 15 sekund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 prawidłowe pytanie do widocznej odpowiedzi np..: 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Kto stworzył…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lub </a:t>
            </a:r>
            <a:r>
              <a:rPr lang="pl-PL" sz="1600" b="1" dirty="0">
                <a:latin typeface="Atma" pitchFamily="2" charset="-18"/>
                <a:cs typeface="Atma" pitchFamily="2" charset="-18"/>
              </a:rPr>
              <a:t>Kim jest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…? </a:t>
            </a:r>
            <a:br>
              <a:rPr lang="pl-PL" sz="1600" dirty="0">
                <a:latin typeface="Atma" pitchFamily="2" charset="-18"/>
                <a:cs typeface="Atma" pitchFamily="2" charset="-18"/>
              </a:rPr>
            </a:br>
            <a:r>
              <a:rPr lang="pl-PL" sz="1600" b="1" dirty="0">
                <a:latin typeface="Atma" pitchFamily="2" charset="-18"/>
                <a:cs typeface="Atma" pitchFamily="2" charset="-18"/>
              </a:rPr>
              <a:t>Co to jest…</a:t>
            </a:r>
            <a:r>
              <a:rPr lang="pl-PL" sz="1600" dirty="0">
                <a:latin typeface="Atma" pitchFamily="2" charset="-18"/>
                <a:cs typeface="Atma" pitchFamily="2" charset="-18"/>
              </a:rPr>
              <a:t> ? itp.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Za poprawnie zadane pytanie przysługuje podana </a:t>
            </a:r>
            <a:b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</a:b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ilość punktów czyli 100 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Za źle sformułowane pytanie – punkty karne o tej samej wartości czyli -100 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6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Dobrej zabawy!</a:t>
            </a:r>
            <a:endParaRPr lang="pl-PL" sz="1600" dirty="0">
              <a:latin typeface="Atma" pitchFamily="2" charset="-18"/>
              <a:cs typeface="Atma" pitchFamily="2" charset="-18"/>
            </a:endParaRP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F497026-E54F-42B7-9A03-D6FAB787C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6246" y="6175152"/>
            <a:ext cx="2023627" cy="789710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D7452E-1327-4C0D-B9F5-E177D0DD7CB7}"/>
              </a:ext>
            </a:extLst>
          </p:cNvPr>
          <p:cNvSpPr txBox="1"/>
          <p:nvPr/>
        </p:nvSpPr>
        <p:spPr>
          <a:xfrm>
            <a:off x="1794004" y="2829911"/>
            <a:ext cx="612157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Atma" pitchFamily="2" charset="-18"/>
                <a:cs typeface="Atma" pitchFamily="2" charset="-18"/>
              </a:rPr>
              <a:t>ZASADY ZABAWY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101A5C-D4CE-4384-AA0C-14E319FC6E0D}"/>
              </a:ext>
            </a:extLst>
          </p:cNvPr>
          <p:cNvSpPr txBox="1"/>
          <p:nvPr/>
        </p:nvSpPr>
        <p:spPr>
          <a:xfrm>
            <a:off x="367748" y="659055"/>
            <a:ext cx="10022125" cy="17404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Przeczytaj zasady zabawy poniżej.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Wydrukuj arkusze. Są 3 techniki na przeprowadzenie zabawy: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b="1" dirty="0">
                <a:solidFill>
                  <a:srgbClr val="FF0000"/>
                </a:solidFill>
                <a:latin typeface="Atma" pitchFamily="2" charset="-18"/>
                <a:cs typeface="Atma" pitchFamily="2" charset="-18"/>
              </a:rPr>
              <a:t>1.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Wydrukuj arkusze i w arkuszu pierwszym wytnij wszystkie otwory z punktacją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     wzdłuż dolnej i bocznych krawędzi, tak by można było odsłonić ukryte pod nimi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     odpowiedzi </a:t>
            </a:r>
            <a:r>
              <a:rPr lang="pl-PL" sz="1050" dirty="0">
                <a:latin typeface="Atma" pitchFamily="2" charset="-18"/>
                <a:cs typeface="Atma" pitchFamily="2" charset="-18"/>
              </a:rPr>
              <a:t>(patrz rysunek) 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czyli pod arkusz z punktacją </a:t>
            </a:r>
            <a:r>
              <a:rPr lang="pl-PL" sz="1050" dirty="0">
                <a:latin typeface="Atma" pitchFamily="2" charset="-18"/>
                <a:cs typeface="Atma" pitchFamily="2" charset="-18"/>
              </a:rPr>
              <a:t>(z naciętymi okienkami) </a:t>
            </a:r>
            <a:br>
              <a:rPr lang="pl-PL" sz="1050" dirty="0">
                <a:latin typeface="Atma" pitchFamily="2" charset="-18"/>
                <a:cs typeface="Atma" pitchFamily="2" charset="-18"/>
              </a:rPr>
            </a:br>
            <a:r>
              <a:rPr lang="pl-PL" sz="1050" dirty="0">
                <a:latin typeface="Atma" pitchFamily="2" charset="-18"/>
                <a:cs typeface="Atma" pitchFamily="2" charset="-18"/>
              </a:rPr>
              <a:t>     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podkładasz ten z odpowiedziami i uczestnicy sami sobie je odsłaniają.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b="1" dirty="0">
                <a:solidFill>
                  <a:srgbClr val="FF0000"/>
                </a:solidFill>
                <a:latin typeface="Atma" pitchFamily="2" charset="-18"/>
                <a:cs typeface="Atma" pitchFamily="2" charset="-18"/>
              </a:rPr>
              <a:t>2. 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Uczestnicy widzą tylko arkusz z punktacją a moderator czyta pytania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     i odpowiedzi.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b="1" dirty="0">
                <a:solidFill>
                  <a:srgbClr val="FF0000"/>
                </a:solidFill>
                <a:latin typeface="Atma" pitchFamily="2" charset="-18"/>
                <a:cs typeface="Atma" pitchFamily="2" charset="-18"/>
              </a:rPr>
              <a:t>3.</a:t>
            </a:r>
            <a:r>
              <a:rPr lang="pl-PL" sz="1200" dirty="0">
                <a:latin typeface="Atma" pitchFamily="2" charset="-18"/>
                <a:cs typeface="Atma" pitchFamily="2" charset="-18"/>
              </a:rPr>
              <a:t>  Możesz też przerysować arkusz punktacji na flipchart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       (moderator odpowiedzi czyta z kartki)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</a:rPr>
              <a:t>W wersji A4/A3  zasłoń arkusz z odpowiedziami arkuszem 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r>
              <a:rPr lang="pl-PL" sz="1200" dirty="0">
                <a:latin typeface="Atma" pitchFamily="2" charset="-18"/>
                <a:cs typeface="Atma" pitchFamily="2" charset="-18"/>
              </a:rPr>
              <a:t>z punktacją (możesz skleić je u góry taśmą klejącą)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pl-PL" sz="1200" dirty="0">
                <a:latin typeface="Atma" pitchFamily="2" charset="-18"/>
                <a:cs typeface="Atma" pitchFamily="2" charset="-18"/>
                <a:sym typeface="Wingdings" panose="05000000000000000000" pitchFamily="2" charset="2"/>
              </a:rPr>
              <a:t>Dobrej zabawy! Ho, ho!</a:t>
            </a:r>
            <a:br>
              <a:rPr lang="pl-PL" sz="1200" dirty="0">
                <a:latin typeface="Atma" pitchFamily="2" charset="-18"/>
                <a:cs typeface="Atma" pitchFamily="2" charset="-18"/>
              </a:rPr>
            </a:br>
            <a:endParaRPr lang="pl-PL" sz="1200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AB3B3A3-4825-4E5B-AF3D-F6675241DD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61273">
            <a:off x="8942543" y="687904"/>
            <a:ext cx="1617254" cy="16827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15E2B48-C575-4F70-A3E6-8FBD49874EA7}"/>
              </a:ext>
            </a:extLst>
          </p:cNvPr>
          <p:cNvSpPr txBox="1"/>
          <p:nvPr/>
        </p:nvSpPr>
        <p:spPr>
          <a:xfrm>
            <a:off x="9638264" y="7216122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>
                <a:latin typeface="Atma" pitchFamily="2" charset="-18"/>
                <a:cs typeface="Atma" pitchFamily="2" charset="-18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3783644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1189</Words>
  <Application>Microsoft Office PowerPoint</Application>
  <PresentationFormat>Niestandardowy</PresentationFormat>
  <Paragraphs>118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Atma</vt:lpstr>
      <vt:lpstr>Atma Light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 Borowczyk</dc:creator>
  <cp:lastModifiedBy>Gabriela Borowczyk</cp:lastModifiedBy>
  <cp:revision>35</cp:revision>
  <cp:lastPrinted>2019-12-08T20:54:57Z</cp:lastPrinted>
  <dcterms:created xsi:type="dcterms:W3CDTF">2019-12-08T18:20:49Z</dcterms:created>
  <dcterms:modified xsi:type="dcterms:W3CDTF">2021-12-13T17:20:16Z</dcterms:modified>
</cp:coreProperties>
</file>